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Economica"/>
      <p:regular r:id="rId55"/>
      <p:bold r:id="rId56"/>
      <p:italic r:id="rId57"/>
      <p:boldItalic r:id="rId58"/>
    </p:embeddedFont>
    <p:embeddedFont>
      <p:font typeface="Open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penSans-boldItalic.fntdata"/><Relationship Id="rId61" Type="http://schemas.openxmlformats.org/officeDocument/2006/relationships/font" Target="fonts/OpenSans-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penSans-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Economica-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Economica-italic.fntdata"/><Relationship Id="rId12" Type="http://schemas.openxmlformats.org/officeDocument/2006/relationships/slide" Target="slides/slide7.xml"/><Relationship Id="rId56" Type="http://schemas.openxmlformats.org/officeDocument/2006/relationships/font" Target="fonts/Economica-bold.fntdata"/><Relationship Id="rId15" Type="http://schemas.openxmlformats.org/officeDocument/2006/relationships/slide" Target="slides/slide10.xml"/><Relationship Id="rId59" Type="http://schemas.openxmlformats.org/officeDocument/2006/relationships/font" Target="fonts/OpenSans-regular.fntdata"/><Relationship Id="rId14" Type="http://schemas.openxmlformats.org/officeDocument/2006/relationships/slide" Target="slides/slide9.xml"/><Relationship Id="rId58" Type="http://schemas.openxmlformats.org/officeDocument/2006/relationships/font" Target="fonts/Economica-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b1a3806cad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b1a3806cad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b1a3806cad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b1a3806cad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b1a3806cad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b1a3806cad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1a3806cad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1a3806cad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1a3806cad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1a3806cad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b1a3806cad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b1a3806cad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b1a3806cad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b1a3806cad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b1a3806cad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b1a3806cad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b1a3806cad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b1a3806cad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1a3806cad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b1a3806cad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b1a3806ca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b1a3806ca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1a3806cad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1a3806cad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1a3806cad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1a3806cad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b1a3806cad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b1a3806cad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b1a3806cad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b1a3806cad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b1a3806cad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b1a3806cad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b1fea20b0f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b1fea20b0f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b1fea20b0f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b1fea20b0f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b20a1b9c6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b20a1b9c6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b1fea20b0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b1fea20b0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b1fea20b0f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b1fea20b0f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a93790417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a93790417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b1fea20b0f_2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b1fea20b0f_2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a9379041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a9379041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1fea20b0f_2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1fea20b0f_2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a93790417a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a93790417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b1fea20b0f_2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b1fea20b0f_2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b20a1b9c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b20a1b9c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b1fea20b0f_2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b1fea20b0f_2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b1a3806cad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b1a3806cad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1a3806cad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b1a3806cad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b1a3806cad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b1a3806cad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a93790417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a93790417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b1a3806cad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b1a3806cad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b1a3806cad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b1a3806cad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b1a3806cad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b1a3806cad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1a3806cad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b1a3806cad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1a3806cad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1a3806cad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1a3806cad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1a3806cad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a93790417a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a93790417a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a93790417a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a93790417a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a93790417a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a93790417a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a93790417a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a93790417a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a93790417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a93790417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a93790417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a93790417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a93790417a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a93790417a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1a3806cad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1a3806cad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b1a3806ca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b1a3806ca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hyperlink" Target="https://www.globaldietarydatabase.org/gdd-2015-beta-version" TargetMode="External"/><Relationship Id="rId5" Type="http://schemas.openxmlformats.org/officeDocument/2006/relationships/hyperlink" Target="https://www.globaldietarydatabase.org/gdd-2015-beta-versio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16.png"/><Relationship Id="rId5" Type="http://schemas.openxmlformats.org/officeDocument/2006/relationships/image" Target="../media/image6.png"/><Relationship Id="rId6" Type="http://schemas.openxmlformats.org/officeDocument/2006/relationships/image" Target="../media/image12.png"/><Relationship Id="rId7" Type="http://schemas.openxmlformats.org/officeDocument/2006/relationships/image" Target="../media/image19.png"/><Relationship Id="rId8"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apps.who.int/gho/data/node.main.MHFAC" TargetMode="External"/><Relationship Id="rId4" Type="http://schemas.openxmlformats.org/officeDocument/2006/relationships/hyperlink" Target="https://ourworldindata.org/mental-health" TargetMode="External"/><Relationship Id="rId5" Type="http://schemas.openxmlformats.org/officeDocument/2006/relationships/hyperlink" Target="https://www.kaggle.com/rblcoder/mental-health-happiness-economics-human-freedom/notebook"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data.unicef.org/dv_index/" TargetMode="External"/><Relationship Id="rId4" Type="http://schemas.openxmlformats.org/officeDocument/2006/relationships/hyperlink" Target="https://www.who.int/data/nutrition/nlis/data-search" TargetMode="External"/><Relationship Id="rId5" Type="http://schemas.openxmlformats.org/officeDocument/2006/relationships/hyperlink" Target="https://www.globaldietarydatabase.org/gdd-2015-beta-versio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data.oecd.org/searchresults/?q=mental+health" TargetMode="External"/><Relationship Id="rId4" Type="http://schemas.openxmlformats.org/officeDocument/2006/relationships/hyperlink" Target="https://data.world/badosa/uneces-country-overview" TargetMode="External"/><Relationship Id="rId5" Type="http://schemas.openxmlformats.org/officeDocument/2006/relationships/hyperlink" Target="https://wiki.dbpedia.or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nvSpPr>
        <p:spPr>
          <a:xfrm>
            <a:off x="1783350" y="917175"/>
            <a:ext cx="5577300" cy="30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4200">
                <a:solidFill>
                  <a:schemeClr val="dk1"/>
                </a:solidFill>
                <a:latin typeface="Economica"/>
                <a:ea typeface="Economica"/>
                <a:cs typeface="Economica"/>
                <a:sym typeface="Economica"/>
              </a:rPr>
              <a:t>Projeto  MC536 - Etapa Final</a:t>
            </a:r>
            <a:endParaRPr/>
          </a:p>
        </p:txBody>
      </p:sp>
      <p:sp>
        <p:nvSpPr>
          <p:cNvPr id="63" name="Google Shape;63;p13"/>
          <p:cNvSpPr txBox="1"/>
          <p:nvPr/>
        </p:nvSpPr>
        <p:spPr>
          <a:xfrm>
            <a:off x="311700" y="2906425"/>
            <a:ext cx="8520600" cy="792600"/>
          </a:xfrm>
          <a:prstGeom prst="rect">
            <a:avLst/>
          </a:prstGeom>
          <a:noFill/>
          <a:ln>
            <a:noFill/>
          </a:ln>
        </p:spPr>
        <p:txBody>
          <a:bodyPr anchorCtr="0" anchor="t" bIns="91425" lIns="91425" spcFirstLastPara="1" rIns="91425" wrap="square" tIns="91425">
            <a:noAutofit/>
          </a:bodyPr>
          <a:lstStyle/>
          <a:p>
            <a:pPr indent="0" lvl="0" marL="3657600" rtl="0" algn="l">
              <a:spcBef>
                <a:spcPts val="0"/>
              </a:spcBef>
              <a:spcAft>
                <a:spcPts val="0"/>
              </a:spcAft>
              <a:buNone/>
            </a:pPr>
            <a:r>
              <a:rPr lang="pt-BR" sz="2200">
                <a:latin typeface="Economica"/>
                <a:ea typeface="Economica"/>
                <a:cs typeface="Economica"/>
                <a:sym typeface="Economica"/>
              </a:rPr>
              <a:t>   Grupo:								</a:t>
            </a:r>
            <a:endParaRPr sz="2200">
              <a:latin typeface="Economica"/>
              <a:ea typeface="Economica"/>
              <a:cs typeface="Economica"/>
              <a:sym typeface="Economica"/>
            </a:endParaRPr>
          </a:p>
          <a:p>
            <a:pPr indent="0" lvl="0" marL="0" rtl="0" algn="ctr">
              <a:spcBef>
                <a:spcPts val="0"/>
              </a:spcBef>
              <a:spcAft>
                <a:spcPts val="0"/>
              </a:spcAft>
              <a:buNone/>
            </a:pPr>
            <a:r>
              <a:rPr lang="pt-BR" sz="2200">
                <a:latin typeface="Economica"/>
                <a:ea typeface="Economica"/>
                <a:cs typeface="Economica"/>
                <a:sym typeface="Economica"/>
              </a:rPr>
              <a:t>André Luis Romão Gouvêa</a:t>
            </a:r>
            <a:endParaRPr sz="2200">
              <a:latin typeface="Economica"/>
              <a:ea typeface="Economica"/>
              <a:cs typeface="Economica"/>
              <a:sym typeface="Economica"/>
            </a:endParaRPr>
          </a:p>
          <a:p>
            <a:pPr indent="0" lvl="0" marL="0" rtl="0" algn="ctr">
              <a:spcBef>
                <a:spcPts val="0"/>
              </a:spcBef>
              <a:spcAft>
                <a:spcPts val="0"/>
              </a:spcAft>
              <a:buNone/>
            </a:pPr>
            <a:r>
              <a:rPr lang="pt-BR" sz="2200">
                <a:latin typeface="Economica"/>
                <a:ea typeface="Economica"/>
                <a:cs typeface="Economica"/>
                <a:sym typeface="Economica"/>
              </a:rPr>
              <a:t>Lucas B. A. Farias</a:t>
            </a:r>
            <a:endParaRPr sz="2200">
              <a:latin typeface="Economica"/>
              <a:ea typeface="Economica"/>
              <a:cs typeface="Economica"/>
              <a:sym typeface="Economica"/>
            </a:endParaRPr>
          </a:p>
          <a:p>
            <a:pPr indent="0" lvl="0" marL="0" rtl="0" algn="ctr">
              <a:spcBef>
                <a:spcPts val="0"/>
              </a:spcBef>
              <a:spcAft>
                <a:spcPts val="0"/>
              </a:spcAft>
              <a:buNone/>
            </a:pPr>
            <a:r>
              <a:rPr lang="pt-BR" sz="2200">
                <a:latin typeface="Economica"/>
                <a:ea typeface="Economica"/>
                <a:cs typeface="Economica"/>
                <a:sym typeface="Economica"/>
              </a:rPr>
              <a:t>René F. Jallais</a:t>
            </a:r>
            <a:endParaRPr sz="2200">
              <a:latin typeface="Economica"/>
              <a:ea typeface="Economica"/>
              <a:cs typeface="Economica"/>
              <a:sym typeface="Economica"/>
            </a:endParaRPr>
          </a:p>
          <a:p>
            <a:pPr indent="0" lvl="0" marL="0" rtl="0" algn="ctr">
              <a:spcBef>
                <a:spcPts val="0"/>
              </a:spcBef>
              <a:spcAft>
                <a:spcPts val="0"/>
              </a:spcAft>
              <a:buNone/>
            </a:pPr>
            <a:r>
              <a:t/>
            </a:r>
            <a:endParaRPr sz="2300">
              <a:latin typeface="Economica"/>
              <a:ea typeface="Economica"/>
              <a:cs typeface="Economica"/>
              <a:sym typeface="Economica"/>
            </a:endParaRPr>
          </a:p>
        </p:txBody>
      </p:sp>
      <p:sp>
        <p:nvSpPr>
          <p:cNvPr id="64" name="Google Shape;64;p13"/>
          <p:cNvSpPr txBox="1"/>
          <p:nvPr/>
        </p:nvSpPr>
        <p:spPr>
          <a:xfrm>
            <a:off x="311700" y="2175450"/>
            <a:ext cx="85206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2700">
                <a:latin typeface="Economica"/>
                <a:ea typeface="Economica"/>
                <a:cs typeface="Economica"/>
                <a:sym typeface="Economica"/>
              </a:rPr>
              <a:t>Centro de Pesquisas Asdrúbal (CPA)</a:t>
            </a:r>
            <a:endParaRPr sz="2700">
              <a:latin typeface="Economica"/>
              <a:ea typeface="Economica"/>
              <a:cs typeface="Economica"/>
              <a:sym typeface="Economic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Relacionamento entre tabelas </a:t>
            </a:r>
            <a:endParaRPr/>
          </a:p>
        </p:txBody>
      </p:sp>
      <p:pic>
        <p:nvPicPr>
          <p:cNvPr id="122" name="Google Shape;122;p22"/>
          <p:cNvPicPr preferRelativeResize="0"/>
          <p:nvPr/>
        </p:nvPicPr>
        <p:blipFill>
          <a:blip r:embed="rId3">
            <a:alphaModFix/>
          </a:blip>
          <a:stretch>
            <a:fillRect/>
          </a:stretch>
        </p:blipFill>
        <p:spPr>
          <a:xfrm>
            <a:off x="494441" y="1395100"/>
            <a:ext cx="8155110" cy="3242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Primeiras Análises</a:t>
            </a:r>
            <a:endParaRPr/>
          </a:p>
        </p:txBody>
      </p:sp>
      <p:pic>
        <p:nvPicPr>
          <p:cNvPr id="128" name="Google Shape;128;p23"/>
          <p:cNvPicPr preferRelativeResize="0"/>
          <p:nvPr/>
        </p:nvPicPr>
        <p:blipFill>
          <a:blip r:embed="rId3">
            <a:alphaModFix/>
          </a:blip>
          <a:stretch>
            <a:fillRect/>
          </a:stretch>
        </p:blipFill>
        <p:spPr>
          <a:xfrm>
            <a:off x="185900" y="1147225"/>
            <a:ext cx="8772176" cy="3597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Resultados </a:t>
            </a:r>
            <a:endParaRPr/>
          </a:p>
        </p:txBody>
      </p:sp>
      <p:pic>
        <p:nvPicPr>
          <p:cNvPr id="134" name="Google Shape;134;p24"/>
          <p:cNvPicPr preferRelativeResize="0"/>
          <p:nvPr/>
        </p:nvPicPr>
        <p:blipFill>
          <a:blip r:embed="rId3">
            <a:alphaModFix/>
          </a:blip>
          <a:stretch>
            <a:fillRect/>
          </a:stretch>
        </p:blipFill>
        <p:spPr>
          <a:xfrm>
            <a:off x="139875" y="1901300"/>
            <a:ext cx="8864276" cy="1514500"/>
          </a:xfrm>
          <a:prstGeom prst="rect">
            <a:avLst/>
          </a:prstGeom>
          <a:noFill/>
          <a:ln>
            <a:noFill/>
          </a:ln>
        </p:spPr>
      </p:pic>
      <p:sp>
        <p:nvSpPr>
          <p:cNvPr id="135" name="Google Shape;135;p24"/>
          <p:cNvSpPr txBox="1"/>
          <p:nvPr>
            <p:ph type="title"/>
          </p:nvPr>
        </p:nvSpPr>
        <p:spPr>
          <a:xfrm>
            <a:off x="311713" y="101365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2400"/>
              <a:t>Overweight in children (0 - 59 months) (%)</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Resultados </a:t>
            </a:r>
            <a:endParaRPr/>
          </a:p>
        </p:txBody>
      </p:sp>
      <p:sp>
        <p:nvSpPr>
          <p:cNvPr id="141" name="Google Shape;141;p25"/>
          <p:cNvSpPr txBox="1"/>
          <p:nvPr>
            <p:ph type="title"/>
          </p:nvPr>
        </p:nvSpPr>
        <p:spPr>
          <a:xfrm>
            <a:off x="311713" y="101365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2400"/>
              <a:t>Low birth weight</a:t>
            </a:r>
            <a:r>
              <a:rPr lang="pt-BR" sz="2400"/>
              <a:t> (%)</a:t>
            </a:r>
            <a:endParaRPr sz="2400"/>
          </a:p>
        </p:txBody>
      </p:sp>
      <p:pic>
        <p:nvPicPr>
          <p:cNvPr id="142" name="Google Shape;142;p25"/>
          <p:cNvPicPr preferRelativeResize="0"/>
          <p:nvPr/>
        </p:nvPicPr>
        <p:blipFill>
          <a:blip r:embed="rId3">
            <a:alphaModFix/>
          </a:blip>
          <a:stretch>
            <a:fillRect/>
          </a:stretch>
        </p:blipFill>
        <p:spPr>
          <a:xfrm>
            <a:off x="152425" y="2018475"/>
            <a:ext cx="8839201" cy="137800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Resultados </a:t>
            </a:r>
            <a:endParaRPr/>
          </a:p>
        </p:txBody>
      </p:sp>
      <p:sp>
        <p:nvSpPr>
          <p:cNvPr id="148" name="Google Shape;148;p26"/>
          <p:cNvSpPr txBox="1"/>
          <p:nvPr>
            <p:ph type="title"/>
          </p:nvPr>
        </p:nvSpPr>
        <p:spPr>
          <a:xfrm>
            <a:off x="311713" y="101365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2400"/>
              <a:t>Underweight </a:t>
            </a:r>
            <a:r>
              <a:rPr lang="pt-BR" sz="2400"/>
              <a:t>in children (0 - 59 years) (%)</a:t>
            </a:r>
            <a:endParaRPr sz="2400"/>
          </a:p>
        </p:txBody>
      </p:sp>
      <p:pic>
        <p:nvPicPr>
          <p:cNvPr id="149" name="Google Shape;149;p26"/>
          <p:cNvPicPr preferRelativeResize="0"/>
          <p:nvPr/>
        </p:nvPicPr>
        <p:blipFill>
          <a:blip r:embed="rId3">
            <a:alphaModFix/>
          </a:blip>
          <a:stretch>
            <a:fillRect/>
          </a:stretch>
        </p:blipFill>
        <p:spPr>
          <a:xfrm>
            <a:off x="152400" y="1997350"/>
            <a:ext cx="8839198" cy="138281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Resultados </a:t>
            </a:r>
            <a:endParaRPr/>
          </a:p>
        </p:txBody>
      </p:sp>
      <p:sp>
        <p:nvSpPr>
          <p:cNvPr id="155" name="Google Shape;155;p27"/>
          <p:cNvSpPr txBox="1"/>
          <p:nvPr>
            <p:ph type="title"/>
          </p:nvPr>
        </p:nvSpPr>
        <p:spPr>
          <a:xfrm>
            <a:off x="311713" y="101365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2400"/>
              <a:t>Overweight in adolescents (5 - 19 years) (%)</a:t>
            </a:r>
            <a:endParaRPr sz="2400"/>
          </a:p>
        </p:txBody>
      </p:sp>
      <p:pic>
        <p:nvPicPr>
          <p:cNvPr id="156" name="Google Shape;156;p27"/>
          <p:cNvPicPr preferRelativeResize="0"/>
          <p:nvPr/>
        </p:nvPicPr>
        <p:blipFill>
          <a:blip r:embed="rId3">
            <a:alphaModFix/>
          </a:blip>
          <a:stretch>
            <a:fillRect/>
          </a:stretch>
        </p:blipFill>
        <p:spPr>
          <a:xfrm>
            <a:off x="152400" y="1997350"/>
            <a:ext cx="8839200" cy="15020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Resultados</a:t>
            </a:r>
            <a:endParaRPr/>
          </a:p>
        </p:txBody>
      </p:sp>
      <p:sp>
        <p:nvSpPr>
          <p:cNvPr id="162" name="Google Shape;162;p28"/>
          <p:cNvSpPr txBox="1"/>
          <p:nvPr>
            <p:ph idx="1" type="body"/>
          </p:nvPr>
        </p:nvSpPr>
        <p:spPr>
          <a:xfrm>
            <a:off x="311700" y="1225225"/>
            <a:ext cx="7942800" cy="510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a:t>Investigando mais a fundo o primeiro caso (Overweight in children)</a:t>
            </a:r>
            <a:endParaRPr/>
          </a:p>
        </p:txBody>
      </p:sp>
      <p:pic>
        <p:nvPicPr>
          <p:cNvPr id="163" name="Google Shape;163;p28"/>
          <p:cNvPicPr preferRelativeResize="0"/>
          <p:nvPr/>
        </p:nvPicPr>
        <p:blipFill>
          <a:blip r:embed="rId3">
            <a:alphaModFix/>
          </a:blip>
          <a:stretch>
            <a:fillRect/>
          </a:stretch>
        </p:blipFill>
        <p:spPr>
          <a:xfrm>
            <a:off x="1026213" y="1735225"/>
            <a:ext cx="7091586" cy="3103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Resultados</a:t>
            </a:r>
            <a:endParaRPr/>
          </a:p>
        </p:txBody>
      </p:sp>
      <p:pic>
        <p:nvPicPr>
          <p:cNvPr id="169" name="Google Shape;169;p29"/>
          <p:cNvPicPr preferRelativeResize="0"/>
          <p:nvPr/>
        </p:nvPicPr>
        <p:blipFill>
          <a:blip r:embed="rId3">
            <a:alphaModFix/>
          </a:blip>
          <a:stretch>
            <a:fillRect/>
          </a:stretch>
        </p:blipFill>
        <p:spPr>
          <a:xfrm>
            <a:off x="0" y="1826186"/>
            <a:ext cx="9144001" cy="1838179"/>
          </a:xfrm>
          <a:prstGeom prst="rect">
            <a:avLst/>
          </a:prstGeom>
          <a:noFill/>
          <a:ln>
            <a:noFill/>
          </a:ln>
        </p:spPr>
      </p:pic>
      <p:sp>
        <p:nvSpPr>
          <p:cNvPr id="170" name="Google Shape;170;p29"/>
          <p:cNvSpPr txBox="1"/>
          <p:nvPr/>
        </p:nvSpPr>
        <p:spPr>
          <a:xfrm>
            <a:off x="311700" y="1242350"/>
            <a:ext cx="7335300" cy="48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pt-BR" sz="1800">
                <a:solidFill>
                  <a:schemeClr val="dk1"/>
                </a:solidFill>
                <a:latin typeface="Open Sans"/>
                <a:ea typeface="Open Sans"/>
                <a:cs typeface="Open Sans"/>
                <a:sym typeface="Open Sans"/>
              </a:rPr>
              <a:t>Investigando mais a fundo o primeiro caso (Overweight in children)</a:t>
            </a:r>
            <a:endParaRPr sz="1800">
              <a:solidFill>
                <a:schemeClr val="dk1"/>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Outras Análises (Depressão x Und. de Tratamento)</a:t>
            </a:r>
            <a:endParaRPr/>
          </a:p>
        </p:txBody>
      </p:sp>
      <p:pic>
        <p:nvPicPr>
          <p:cNvPr id="176" name="Google Shape;176;p30"/>
          <p:cNvPicPr preferRelativeResize="0"/>
          <p:nvPr/>
        </p:nvPicPr>
        <p:blipFill>
          <a:blip r:embed="rId3">
            <a:alphaModFix/>
          </a:blip>
          <a:stretch>
            <a:fillRect/>
          </a:stretch>
        </p:blipFill>
        <p:spPr>
          <a:xfrm>
            <a:off x="1277750" y="1147225"/>
            <a:ext cx="6588495" cy="3691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Outras Análises </a:t>
            </a:r>
            <a:r>
              <a:rPr lang="pt-BR"/>
              <a:t>(Depressão x Und. de Tratamento)</a:t>
            </a:r>
            <a:endParaRPr/>
          </a:p>
        </p:txBody>
      </p:sp>
      <p:pic>
        <p:nvPicPr>
          <p:cNvPr id="182" name="Google Shape;182;p31"/>
          <p:cNvPicPr preferRelativeResize="0"/>
          <p:nvPr/>
        </p:nvPicPr>
        <p:blipFill rotWithShape="1">
          <a:blip r:embed="rId3">
            <a:alphaModFix/>
          </a:blip>
          <a:srcRect b="0" l="0" r="0" t="31544"/>
          <a:stretch/>
        </p:blipFill>
        <p:spPr>
          <a:xfrm>
            <a:off x="597250" y="2262575"/>
            <a:ext cx="7949500" cy="2420275"/>
          </a:xfrm>
          <a:prstGeom prst="rect">
            <a:avLst/>
          </a:prstGeom>
          <a:noFill/>
          <a:ln>
            <a:noFill/>
          </a:ln>
        </p:spPr>
      </p:pic>
      <p:pic>
        <p:nvPicPr>
          <p:cNvPr id="183" name="Google Shape;183;p31"/>
          <p:cNvPicPr preferRelativeResize="0"/>
          <p:nvPr/>
        </p:nvPicPr>
        <p:blipFill>
          <a:blip r:embed="rId4">
            <a:alphaModFix/>
          </a:blip>
          <a:stretch>
            <a:fillRect/>
          </a:stretch>
        </p:blipFill>
        <p:spPr>
          <a:xfrm>
            <a:off x="571901" y="1209500"/>
            <a:ext cx="8000200" cy="990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ctrTitle"/>
          </p:nvPr>
        </p:nvSpPr>
        <p:spPr>
          <a:xfrm>
            <a:off x="-75" y="-150"/>
            <a:ext cx="9144000" cy="354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pt-BR" sz="4100"/>
              <a:t>Tópicos:</a:t>
            </a:r>
            <a:endParaRPr b="1" sz="4100"/>
          </a:p>
          <a:p>
            <a:pPr indent="-488950" lvl="0" marL="457200" rtl="0" algn="ctr">
              <a:spcBef>
                <a:spcPts val="0"/>
              </a:spcBef>
              <a:spcAft>
                <a:spcPts val="0"/>
              </a:spcAft>
              <a:buSzPts val="4100"/>
              <a:buChar char="●"/>
            </a:pPr>
            <a:r>
              <a:rPr lang="pt-BR" sz="4100"/>
              <a:t>Comentários sucintos da Etapa 02</a:t>
            </a:r>
            <a:endParaRPr sz="4100"/>
          </a:p>
          <a:p>
            <a:pPr indent="-488950" lvl="0" marL="457200" rtl="0" algn="ctr">
              <a:spcBef>
                <a:spcPts val="0"/>
              </a:spcBef>
              <a:spcAft>
                <a:spcPts val="0"/>
              </a:spcAft>
              <a:buSzPts val="4100"/>
              <a:buChar char="●"/>
            </a:pPr>
            <a:r>
              <a:rPr lang="pt-BR" sz="4100"/>
              <a:t>Apresentação do que foi realizado nas Etapa 03 &amp; 04</a:t>
            </a:r>
            <a:endParaRPr sz="4100"/>
          </a:p>
          <a:p>
            <a:pPr indent="-488950" lvl="0" marL="457200" rtl="0" algn="ctr">
              <a:spcBef>
                <a:spcPts val="0"/>
              </a:spcBef>
              <a:spcAft>
                <a:spcPts val="0"/>
              </a:spcAft>
              <a:buSzPts val="4100"/>
              <a:buChar char="●"/>
            </a:pPr>
            <a:r>
              <a:rPr lang="pt-BR" sz="4100"/>
              <a:t>Resultados obtidos e análises posteriores</a:t>
            </a:r>
            <a:endParaRPr sz="4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Outras Análises </a:t>
            </a:r>
            <a:r>
              <a:rPr lang="pt-BR"/>
              <a:t>(Depressão x Und. de Tratamento)</a:t>
            </a:r>
            <a:endParaRPr/>
          </a:p>
        </p:txBody>
      </p:sp>
      <p:pic>
        <p:nvPicPr>
          <p:cNvPr id="189" name="Google Shape;189;p32"/>
          <p:cNvPicPr preferRelativeResize="0"/>
          <p:nvPr/>
        </p:nvPicPr>
        <p:blipFill>
          <a:blip r:embed="rId3">
            <a:alphaModFix/>
          </a:blip>
          <a:stretch>
            <a:fillRect/>
          </a:stretch>
        </p:blipFill>
        <p:spPr>
          <a:xfrm>
            <a:off x="408800" y="1918263"/>
            <a:ext cx="8326401" cy="130696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Outras Análises </a:t>
            </a:r>
            <a:r>
              <a:rPr lang="pt-BR"/>
              <a:t>(Depressão x Und. de Tratamento)</a:t>
            </a:r>
            <a:endParaRPr/>
          </a:p>
        </p:txBody>
      </p:sp>
      <p:pic>
        <p:nvPicPr>
          <p:cNvPr id="195" name="Google Shape;195;p33"/>
          <p:cNvPicPr preferRelativeResize="0"/>
          <p:nvPr/>
        </p:nvPicPr>
        <p:blipFill rotWithShape="1">
          <a:blip r:embed="rId3">
            <a:alphaModFix/>
          </a:blip>
          <a:srcRect b="29986" l="0" r="0" t="0"/>
          <a:stretch/>
        </p:blipFill>
        <p:spPr>
          <a:xfrm>
            <a:off x="960525" y="1306188"/>
            <a:ext cx="7222951" cy="2531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Resultados </a:t>
            </a:r>
            <a:r>
              <a:rPr lang="pt-BR"/>
              <a:t>(Depressão x Und. de Tratamento)</a:t>
            </a:r>
            <a:endParaRPr/>
          </a:p>
        </p:txBody>
      </p:sp>
      <p:pic>
        <p:nvPicPr>
          <p:cNvPr id="201" name="Google Shape;201;p34"/>
          <p:cNvPicPr preferRelativeResize="0"/>
          <p:nvPr/>
        </p:nvPicPr>
        <p:blipFill rotWithShape="1">
          <a:blip r:embed="rId3">
            <a:alphaModFix/>
          </a:blip>
          <a:srcRect b="0" l="0" r="12372" t="0"/>
          <a:stretch/>
        </p:blipFill>
        <p:spPr>
          <a:xfrm>
            <a:off x="665200" y="1973275"/>
            <a:ext cx="7813601" cy="1396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Resultados </a:t>
            </a:r>
            <a:endParaRPr/>
          </a:p>
        </p:txBody>
      </p:sp>
      <p:pic>
        <p:nvPicPr>
          <p:cNvPr id="207" name="Google Shape;207;p35"/>
          <p:cNvPicPr preferRelativeResize="0"/>
          <p:nvPr/>
        </p:nvPicPr>
        <p:blipFill>
          <a:blip r:embed="rId3">
            <a:alphaModFix/>
          </a:blip>
          <a:stretch>
            <a:fillRect/>
          </a:stretch>
        </p:blipFill>
        <p:spPr>
          <a:xfrm>
            <a:off x="152400" y="1931888"/>
            <a:ext cx="8839200" cy="127971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Análise das dietas  </a:t>
            </a:r>
            <a:endParaRPr/>
          </a:p>
        </p:txBody>
      </p:sp>
      <p:sp>
        <p:nvSpPr>
          <p:cNvPr id="213" name="Google Shape;213;p3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pt-BR"/>
              <a:t>A partir de tabelas contendo informações sobre as dietas de cada país do mundo criar “comunidades” de países que possuem dietas parecidas com o intuito de facilitar e possibilitar futuras relações alimentação x saúde mental de forma mais abrangente, já que será possível analisar grandes grupos de países ao invés de analisá-los individualmente.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Modelo Utilizado</a:t>
            </a:r>
            <a:endParaRPr/>
          </a:p>
        </p:txBody>
      </p:sp>
      <p:sp>
        <p:nvSpPr>
          <p:cNvPr id="219" name="Google Shape;219;p3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a:t>Uma vez que estamos buscando formar “comunidades”, é natural que o modelo que demos preferência nesta etapa foi o modelo de grafos, já que este além de possuir esta intimidade com redes complexas, também permite uma visualização mais clara dos resultados.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8"/>
          <p:cNvPicPr preferRelativeResize="0"/>
          <p:nvPr/>
        </p:nvPicPr>
        <p:blipFill>
          <a:blip r:embed="rId3">
            <a:alphaModFix/>
          </a:blip>
          <a:stretch>
            <a:fillRect/>
          </a:stretch>
        </p:blipFill>
        <p:spPr>
          <a:xfrm>
            <a:off x="4572000" y="1654300"/>
            <a:ext cx="4996249" cy="3489200"/>
          </a:xfrm>
          <a:prstGeom prst="rect">
            <a:avLst/>
          </a:prstGeom>
          <a:noFill/>
          <a:ln>
            <a:noFill/>
          </a:ln>
        </p:spPr>
      </p:pic>
      <p:sp>
        <p:nvSpPr>
          <p:cNvPr id="225" name="Google Shape;225;p3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Banco utilizado</a:t>
            </a:r>
            <a:endParaRPr/>
          </a:p>
        </p:txBody>
      </p:sp>
      <p:sp>
        <p:nvSpPr>
          <p:cNvPr id="226" name="Google Shape;226;p38"/>
          <p:cNvSpPr txBox="1"/>
          <p:nvPr>
            <p:ph idx="1" type="body"/>
          </p:nvPr>
        </p:nvSpPr>
        <p:spPr>
          <a:xfrm>
            <a:off x="311700" y="1225225"/>
            <a:ext cx="42603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Através do site </a:t>
            </a:r>
            <a:r>
              <a:rPr lang="pt-BR" sz="1600">
                <a:solidFill>
                  <a:schemeClr val="hlink"/>
                </a:solidFill>
                <a:highlight>
                  <a:srgbClr val="F6F8FA"/>
                </a:highlight>
                <a:uFill>
                  <a:noFill/>
                </a:uFill>
                <a:latin typeface="Arial"/>
                <a:ea typeface="Arial"/>
                <a:cs typeface="Arial"/>
                <a:sym typeface="Arial"/>
                <a:hlinkClick r:id="rId4"/>
              </a:rPr>
              <a:t>https://www.globaldietaryatabase.org/gdd-2015-beta-version</a:t>
            </a:r>
            <a:r>
              <a:rPr lang="pt-BR">
                <a:uFill>
                  <a:noFill/>
                </a:uFill>
                <a:hlinkClick r:id="rId5"/>
              </a:rPr>
              <a:t> </a:t>
            </a:r>
            <a:r>
              <a:rPr lang="pt-BR"/>
              <a:t>pegamos tabelas com informações sobre o consumo de diversos tipos de alimentos por país, esta fonte de dados foi a escolhida por já conter um índice calculado em relação aos outros países no mundo, o que facilitou bastante a análise.</a:t>
            </a:r>
            <a:endParaRPr/>
          </a:p>
          <a:p>
            <a:pPr indent="0" lvl="0" marL="0" rtl="0" algn="l">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9"/>
          <p:cNvPicPr preferRelativeResize="0"/>
          <p:nvPr/>
        </p:nvPicPr>
        <p:blipFill>
          <a:blip r:embed="rId3">
            <a:alphaModFix/>
          </a:blip>
          <a:stretch>
            <a:fillRect/>
          </a:stretch>
        </p:blipFill>
        <p:spPr>
          <a:xfrm>
            <a:off x="1884825" y="182487"/>
            <a:ext cx="5572850" cy="4778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Ferramenta utilizada</a:t>
            </a:r>
            <a:endParaRPr/>
          </a:p>
        </p:txBody>
      </p:sp>
      <p:sp>
        <p:nvSpPr>
          <p:cNvPr id="237" name="Google Shape;237;p4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a:t>para esta etapa foi utilizado o Neo4j (Cypher) para a análise de dados e o Cytoscape para visualizar os dados finais. </a:t>
            </a:r>
            <a:endParaRPr/>
          </a:p>
        </p:txBody>
      </p:sp>
      <p:pic>
        <p:nvPicPr>
          <p:cNvPr id="238" name="Google Shape;238;p40"/>
          <p:cNvPicPr preferRelativeResize="0"/>
          <p:nvPr/>
        </p:nvPicPr>
        <p:blipFill>
          <a:blip r:embed="rId3">
            <a:alphaModFix/>
          </a:blip>
          <a:stretch>
            <a:fillRect/>
          </a:stretch>
        </p:blipFill>
        <p:spPr>
          <a:xfrm>
            <a:off x="546025" y="2571750"/>
            <a:ext cx="3802850" cy="1688100"/>
          </a:xfrm>
          <a:prstGeom prst="rect">
            <a:avLst/>
          </a:prstGeom>
          <a:noFill/>
          <a:ln>
            <a:noFill/>
          </a:ln>
        </p:spPr>
      </p:pic>
      <p:pic>
        <p:nvPicPr>
          <p:cNvPr id="239" name="Google Shape;239;p40"/>
          <p:cNvPicPr preferRelativeResize="0"/>
          <p:nvPr/>
        </p:nvPicPr>
        <p:blipFill>
          <a:blip r:embed="rId4">
            <a:alphaModFix/>
          </a:blip>
          <a:stretch>
            <a:fillRect/>
          </a:stretch>
        </p:blipFill>
        <p:spPr>
          <a:xfrm>
            <a:off x="3869550" y="2222375"/>
            <a:ext cx="4773701" cy="23868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Procedimento no Neo4j</a:t>
            </a:r>
            <a:endParaRPr/>
          </a:p>
        </p:txBody>
      </p:sp>
      <p:sp>
        <p:nvSpPr>
          <p:cNvPr id="245" name="Google Shape;245;p4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a:t>Primeiramente Unificamos todos os dados do banco em uma só tabela que contém o nome dos 188 países e seus índices para cada um dos 8 tipos diferentes de alimentos.</a:t>
            </a:r>
            <a:endParaRPr/>
          </a:p>
        </p:txBody>
      </p:sp>
      <p:pic>
        <p:nvPicPr>
          <p:cNvPr id="246" name="Google Shape;246;p41"/>
          <p:cNvPicPr preferRelativeResize="0"/>
          <p:nvPr/>
        </p:nvPicPr>
        <p:blipFill>
          <a:blip r:embed="rId3">
            <a:alphaModFix/>
          </a:blip>
          <a:stretch>
            <a:fillRect/>
          </a:stretch>
        </p:blipFill>
        <p:spPr>
          <a:xfrm>
            <a:off x="1374175" y="2358725"/>
            <a:ext cx="6191250" cy="2038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Descrição</a:t>
            </a:r>
            <a:endParaRPr/>
          </a:p>
        </p:txBody>
      </p:sp>
      <p:sp>
        <p:nvSpPr>
          <p:cNvPr id="75" name="Google Shape;75;p1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a:t>Nosso Projeto teve como objetivo o estudo da Alimentação/Nutrição e sua correlação com as Doenças e transtornos Mentais/Depressão.</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Procedimento no Neo4j</a:t>
            </a:r>
            <a:endParaRPr/>
          </a:p>
        </p:txBody>
      </p:sp>
      <p:sp>
        <p:nvSpPr>
          <p:cNvPr id="252" name="Google Shape;252;p42"/>
          <p:cNvSpPr txBox="1"/>
          <p:nvPr>
            <p:ph idx="1" type="body"/>
          </p:nvPr>
        </p:nvSpPr>
        <p:spPr>
          <a:xfrm>
            <a:off x="311700" y="1225225"/>
            <a:ext cx="4935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a:t>A seguir, criamos um nó “País” para cada item na tabela e para cada índice de alimento fizemos uma comparação entre todos os itens e para aqueles países que possuíam </a:t>
            </a:r>
            <a:r>
              <a:rPr lang="pt-BR"/>
              <a:t>índices com valores próximos foi criado uma ligação “parece” entre eles (em caso dessa ligação já existir, o atributo “weight” da ligação era acrescentado em 1 unidade.</a:t>
            </a:r>
            <a:endParaRPr/>
          </a:p>
        </p:txBody>
      </p:sp>
      <p:pic>
        <p:nvPicPr>
          <p:cNvPr id="253" name="Google Shape;253;p42"/>
          <p:cNvPicPr preferRelativeResize="0"/>
          <p:nvPr/>
        </p:nvPicPr>
        <p:blipFill>
          <a:blip r:embed="rId3">
            <a:alphaModFix/>
          </a:blip>
          <a:stretch>
            <a:fillRect/>
          </a:stretch>
        </p:blipFill>
        <p:spPr>
          <a:xfrm>
            <a:off x="5029203" y="762378"/>
            <a:ext cx="3894000" cy="3965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Procedimento no Neo4j</a:t>
            </a:r>
            <a:endParaRPr/>
          </a:p>
        </p:txBody>
      </p:sp>
      <p:sp>
        <p:nvSpPr>
          <p:cNvPr id="259" name="Google Shape;259;p43"/>
          <p:cNvSpPr txBox="1"/>
          <p:nvPr>
            <p:ph idx="1" type="body"/>
          </p:nvPr>
        </p:nvSpPr>
        <p:spPr>
          <a:xfrm>
            <a:off x="311700" y="1225225"/>
            <a:ext cx="8520600" cy="33540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sz="900">
                <a:solidFill>
                  <a:srgbClr val="783F04"/>
                </a:solidFill>
              </a:rPr>
              <a:t>LOAD CSV WITH HEADERS FROM 'https://raw.githubusercontent.com/IucasF/Centro-de-Pesquisas-Asdrubal/main/stage04/data/raw/.csv' AS line</a:t>
            </a:r>
            <a:endParaRPr b="1" sz="900">
              <a:solidFill>
                <a:srgbClr val="783F04"/>
              </a:solidFill>
            </a:endParaRPr>
          </a:p>
          <a:p>
            <a:pPr indent="0" lvl="0" marL="0" rtl="0" algn="l">
              <a:spcBef>
                <a:spcPts val="1600"/>
              </a:spcBef>
              <a:spcAft>
                <a:spcPts val="0"/>
              </a:spcAft>
              <a:buClr>
                <a:schemeClr val="dk1"/>
              </a:buClr>
              <a:buSzPts val="1100"/>
              <a:buFont typeface="Arial"/>
              <a:buNone/>
            </a:pPr>
            <a:r>
              <a:rPr b="1" lang="pt-BR" sz="900">
                <a:solidFill>
                  <a:srgbClr val="783F04"/>
                </a:solidFill>
              </a:rPr>
              <a:t>CREATE (:Pais {nome: line. Country, calcio: line.calcio, colesterol: line.colesterol, fibra: line.fibra, fruta: line.fruta, legumes: line.legumes, leite: line.leite, carneVermelha: line.carneVermelha, vegetais: line.vegetais, graos: line.graos}</a:t>
            </a:r>
            <a:r>
              <a:rPr b="1" lang="pt-BR" sz="900">
                <a:solidFill>
                  <a:srgbClr val="783F04"/>
                </a:solidFill>
              </a:rPr>
              <a:t>)</a:t>
            </a:r>
            <a:endParaRPr b="1" sz="900">
              <a:solidFill>
                <a:srgbClr val="783F04"/>
              </a:solidFill>
            </a:endParaRPr>
          </a:p>
          <a:p>
            <a:pPr indent="0" lvl="0" marL="0" rtl="0" algn="l">
              <a:spcBef>
                <a:spcPts val="1600"/>
              </a:spcBef>
              <a:spcAft>
                <a:spcPts val="0"/>
              </a:spcAft>
              <a:buClr>
                <a:schemeClr val="dk1"/>
              </a:buClr>
              <a:buSzPts val="1100"/>
              <a:buFont typeface="Arial"/>
              <a:buNone/>
            </a:pPr>
            <a:r>
              <a:rPr b="1" lang="pt-BR" sz="900">
                <a:solidFill>
                  <a:srgbClr val="783F04"/>
                </a:solidFill>
              </a:rPr>
              <a:t>CREATE INDEX ON :Pais(nome)</a:t>
            </a:r>
            <a:endParaRPr b="1" sz="900">
              <a:solidFill>
                <a:srgbClr val="783F04"/>
              </a:solidFill>
            </a:endParaRPr>
          </a:p>
          <a:p>
            <a:pPr indent="0" lvl="0" marL="0" rtl="0" algn="l">
              <a:spcBef>
                <a:spcPts val="1600"/>
              </a:spcBef>
              <a:spcAft>
                <a:spcPts val="0"/>
              </a:spcAft>
              <a:buClr>
                <a:schemeClr val="dk1"/>
              </a:buClr>
              <a:buSzPts val="1100"/>
              <a:buFont typeface="Arial"/>
              <a:buNone/>
            </a:pPr>
            <a:r>
              <a:rPr b="1" lang="pt-BR" sz="900">
                <a:solidFill>
                  <a:srgbClr val="783F04"/>
                </a:solidFill>
              </a:rPr>
              <a:t>MATCH (p1:Pais)</a:t>
            </a:r>
            <a:endParaRPr b="1" sz="900">
              <a:solidFill>
                <a:srgbClr val="783F04"/>
              </a:solidFill>
            </a:endParaRPr>
          </a:p>
          <a:p>
            <a:pPr indent="0" lvl="0" marL="0" rtl="0" algn="l">
              <a:spcBef>
                <a:spcPts val="1600"/>
              </a:spcBef>
              <a:spcAft>
                <a:spcPts val="0"/>
              </a:spcAft>
              <a:buClr>
                <a:schemeClr val="dk1"/>
              </a:buClr>
              <a:buSzPts val="1100"/>
              <a:buFont typeface="Arial"/>
              <a:buNone/>
            </a:pPr>
            <a:r>
              <a:rPr b="1" lang="pt-BR" sz="900">
                <a:solidFill>
                  <a:srgbClr val="783F04"/>
                </a:solidFill>
              </a:rPr>
              <a:t>MATCH (p2:Pais)</a:t>
            </a:r>
            <a:endParaRPr b="1" sz="900">
              <a:solidFill>
                <a:srgbClr val="783F04"/>
              </a:solidFill>
            </a:endParaRPr>
          </a:p>
          <a:p>
            <a:pPr indent="0" lvl="0" marL="0" rtl="0" algn="l">
              <a:spcBef>
                <a:spcPts val="1600"/>
              </a:spcBef>
              <a:spcAft>
                <a:spcPts val="0"/>
              </a:spcAft>
              <a:buClr>
                <a:schemeClr val="dk1"/>
              </a:buClr>
              <a:buSzPts val="1100"/>
              <a:buFont typeface="Arial"/>
              <a:buNone/>
            </a:pPr>
            <a:r>
              <a:rPr b="1" lang="pt-BR" sz="900">
                <a:solidFill>
                  <a:srgbClr val="783F04"/>
                </a:solidFill>
              </a:rPr>
              <a:t>WHERE toFloat(p1.calcio) - toFloat(p2.calcio) &lt; 0.5 AND p1.nome &lt;&gt; p2.nome</a:t>
            </a:r>
            <a:endParaRPr b="1" sz="900">
              <a:solidFill>
                <a:srgbClr val="783F04"/>
              </a:solidFill>
            </a:endParaRPr>
          </a:p>
          <a:p>
            <a:pPr indent="0" lvl="0" marL="0" rtl="0" algn="l">
              <a:spcBef>
                <a:spcPts val="1600"/>
              </a:spcBef>
              <a:spcAft>
                <a:spcPts val="0"/>
              </a:spcAft>
              <a:buClr>
                <a:schemeClr val="dk1"/>
              </a:buClr>
              <a:buSzPts val="1100"/>
              <a:buFont typeface="Arial"/>
              <a:buNone/>
            </a:pPr>
            <a:r>
              <a:rPr b="1" lang="pt-BR" sz="900">
                <a:solidFill>
                  <a:srgbClr val="783F04"/>
                </a:solidFill>
              </a:rPr>
              <a:t>MERGE (p1)-[p:parece]-&gt;(p2)</a:t>
            </a:r>
            <a:endParaRPr b="1" sz="900">
              <a:solidFill>
                <a:srgbClr val="783F04"/>
              </a:solidFill>
            </a:endParaRPr>
          </a:p>
          <a:p>
            <a:pPr indent="0" lvl="0" marL="0" rtl="0" algn="l">
              <a:spcBef>
                <a:spcPts val="1600"/>
              </a:spcBef>
              <a:spcAft>
                <a:spcPts val="0"/>
              </a:spcAft>
              <a:buClr>
                <a:schemeClr val="dk1"/>
              </a:buClr>
              <a:buSzPts val="1100"/>
              <a:buFont typeface="Arial"/>
              <a:buNone/>
            </a:pPr>
            <a:r>
              <a:rPr b="1" lang="pt-BR" sz="900">
                <a:solidFill>
                  <a:srgbClr val="783F04"/>
                </a:solidFill>
              </a:rPr>
              <a:t>ON CREATE SET p.weight=1</a:t>
            </a:r>
            <a:endParaRPr b="1" sz="900">
              <a:solidFill>
                <a:srgbClr val="783F04"/>
              </a:solidFill>
            </a:endParaRPr>
          </a:p>
          <a:p>
            <a:pPr indent="0" lvl="0" marL="0" rtl="0" algn="l">
              <a:spcBef>
                <a:spcPts val="1600"/>
              </a:spcBef>
              <a:spcAft>
                <a:spcPts val="0"/>
              </a:spcAft>
              <a:buClr>
                <a:schemeClr val="dk1"/>
              </a:buClr>
              <a:buSzPts val="1100"/>
              <a:buFont typeface="Arial"/>
              <a:buNone/>
            </a:pPr>
            <a:r>
              <a:rPr b="1" lang="pt-BR" sz="900">
                <a:solidFill>
                  <a:srgbClr val="783F04"/>
                </a:solidFill>
              </a:rPr>
              <a:t>ON MATCH SET p.weight=p.weight+1</a:t>
            </a:r>
            <a:endParaRPr b="1" sz="900">
              <a:solidFill>
                <a:srgbClr val="783F04"/>
              </a:solidFill>
            </a:endParaRPr>
          </a:p>
          <a:p>
            <a:pPr indent="0" lvl="0" marL="0" rtl="0" algn="l">
              <a:spcBef>
                <a:spcPts val="1600"/>
              </a:spcBef>
              <a:spcAft>
                <a:spcPts val="1600"/>
              </a:spcAft>
              <a:buNone/>
            </a:pPr>
            <a:r>
              <a:t/>
            </a:r>
            <a:endParaRPr sz="1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Procedimento no Neo4j</a:t>
            </a:r>
            <a:endParaRPr/>
          </a:p>
        </p:txBody>
      </p:sp>
      <p:sp>
        <p:nvSpPr>
          <p:cNvPr id="265" name="Google Shape;265;p44"/>
          <p:cNvSpPr txBox="1"/>
          <p:nvPr>
            <p:ph idx="1" type="body"/>
          </p:nvPr>
        </p:nvSpPr>
        <p:spPr>
          <a:xfrm>
            <a:off x="311700" y="1225225"/>
            <a:ext cx="4935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a:t>Então foi feita uma análise sobre o grafo em questão e para cada aresta “parece” com o valor de “weight” máximo (8) foi criado uma aresta “semelhante” ligando os mesmos nós, e então apagadas todas as relações “parece”, para que no final tivéssemos apenas as relações mais fortes estabelecidas (em que os países envolvidos possuíam todos os índices de consumo alimentares médios semelhantes). </a:t>
            </a:r>
            <a:endParaRPr/>
          </a:p>
        </p:txBody>
      </p:sp>
      <p:pic>
        <p:nvPicPr>
          <p:cNvPr id="266" name="Google Shape;266;p44"/>
          <p:cNvPicPr preferRelativeResize="0"/>
          <p:nvPr/>
        </p:nvPicPr>
        <p:blipFill>
          <a:blip r:embed="rId3">
            <a:alphaModFix/>
          </a:blip>
          <a:stretch>
            <a:fillRect/>
          </a:stretch>
        </p:blipFill>
        <p:spPr>
          <a:xfrm>
            <a:off x="5150844" y="414987"/>
            <a:ext cx="3902956" cy="4521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Procedimento no Neo4j</a:t>
            </a:r>
            <a:endParaRPr/>
          </a:p>
        </p:txBody>
      </p:sp>
      <p:sp>
        <p:nvSpPr>
          <p:cNvPr id="272" name="Google Shape;272;p45"/>
          <p:cNvSpPr txBox="1"/>
          <p:nvPr>
            <p:ph idx="1" type="body"/>
          </p:nvPr>
        </p:nvSpPr>
        <p:spPr>
          <a:xfrm>
            <a:off x="311700" y="1225225"/>
            <a:ext cx="8520600" cy="33540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pt-BR" sz="1600">
                <a:solidFill>
                  <a:srgbClr val="783F04"/>
                </a:solidFill>
              </a:rPr>
              <a:t>MATCH (p1)-[l:parece]-&gt;(p2)</a:t>
            </a:r>
            <a:endParaRPr b="1" sz="1600">
              <a:solidFill>
                <a:srgbClr val="783F04"/>
              </a:solidFill>
            </a:endParaRPr>
          </a:p>
          <a:p>
            <a:pPr indent="0" lvl="0" marL="0" rtl="0" algn="l">
              <a:spcBef>
                <a:spcPts val="1600"/>
              </a:spcBef>
              <a:spcAft>
                <a:spcPts val="0"/>
              </a:spcAft>
              <a:buNone/>
            </a:pPr>
            <a:r>
              <a:rPr b="1" lang="pt-BR" sz="1600">
                <a:solidFill>
                  <a:srgbClr val="783F04"/>
                </a:solidFill>
              </a:rPr>
              <a:t>WHERE l.weight &gt; 7</a:t>
            </a:r>
            <a:endParaRPr b="1" sz="1600">
              <a:solidFill>
                <a:srgbClr val="783F04"/>
              </a:solidFill>
            </a:endParaRPr>
          </a:p>
          <a:p>
            <a:pPr indent="0" lvl="0" marL="0" rtl="0" algn="l">
              <a:spcBef>
                <a:spcPts val="1600"/>
              </a:spcBef>
              <a:spcAft>
                <a:spcPts val="0"/>
              </a:spcAft>
              <a:buNone/>
            </a:pPr>
            <a:r>
              <a:rPr b="1" lang="pt-BR" sz="1600">
                <a:solidFill>
                  <a:srgbClr val="783F04"/>
                </a:solidFill>
              </a:rPr>
              <a:t>CREATE (p1)-[:semelhante]-&gt;(p2)</a:t>
            </a:r>
            <a:endParaRPr b="1" sz="1600">
              <a:solidFill>
                <a:srgbClr val="783F04"/>
              </a:solidFill>
            </a:endParaRPr>
          </a:p>
          <a:p>
            <a:pPr indent="0" lvl="0" marL="0" rtl="0" algn="l">
              <a:spcBef>
                <a:spcPts val="1600"/>
              </a:spcBef>
              <a:spcAft>
                <a:spcPts val="0"/>
              </a:spcAft>
              <a:buNone/>
            </a:pPr>
            <a:r>
              <a:t/>
            </a:r>
            <a:endParaRPr b="1" sz="1600">
              <a:solidFill>
                <a:srgbClr val="783F04"/>
              </a:solidFill>
            </a:endParaRPr>
          </a:p>
          <a:p>
            <a:pPr indent="0" lvl="0" marL="0" rtl="0" algn="l">
              <a:spcBef>
                <a:spcPts val="1600"/>
              </a:spcBef>
              <a:spcAft>
                <a:spcPts val="0"/>
              </a:spcAft>
              <a:buNone/>
            </a:pPr>
            <a:r>
              <a:rPr b="1" lang="pt-BR" sz="1600">
                <a:solidFill>
                  <a:srgbClr val="783F04"/>
                </a:solidFill>
              </a:rPr>
              <a:t>MATCH (p1)-[l:parece]-&gt;(p2)</a:t>
            </a:r>
            <a:endParaRPr b="1" sz="1600">
              <a:solidFill>
                <a:srgbClr val="783F04"/>
              </a:solidFill>
            </a:endParaRPr>
          </a:p>
          <a:p>
            <a:pPr indent="0" lvl="0" marL="0" rtl="0" algn="l">
              <a:spcBef>
                <a:spcPts val="1600"/>
              </a:spcBef>
              <a:spcAft>
                <a:spcPts val="1600"/>
              </a:spcAft>
              <a:buNone/>
            </a:pPr>
            <a:r>
              <a:rPr b="1" lang="pt-BR" sz="1600">
                <a:solidFill>
                  <a:srgbClr val="783F04"/>
                </a:solidFill>
              </a:rPr>
              <a:t>DELETE l</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Procedimento no Neo4j</a:t>
            </a:r>
            <a:endParaRPr/>
          </a:p>
        </p:txBody>
      </p:sp>
      <p:sp>
        <p:nvSpPr>
          <p:cNvPr id="278" name="Google Shape;278;p4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a:t>Enfim com o grafo resultante foi possível utilizar uma função do Neo4j para separar os países em 4 comunidades distintas que possuem países com dietas semelhantes.</a:t>
            </a:r>
            <a:endParaRPr/>
          </a:p>
        </p:txBody>
      </p:sp>
      <p:pic>
        <p:nvPicPr>
          <p:cNvPr id="279" name="Google Shape;279;p46"/>
          <p:cNvPicPr preferRelativeResize="0"/>
          <p:nvPr/>
        </p:nvPicPr>
        <p:blipFill>
          <a:blip r:embed="rId3">
            <a:alphaModFix/>
          </a:blip>
          <a:stretch>
            <a:fillRect/>
          </a:stretch>
        </p:blipFill>
        <p:spPr>
          <a:xfrm>
            <a:off x="2452500" y="2320650"/>
            <a:ext cx="4938126" cy="2663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Procedimento no Neo4j</a:t>
            </a:r>
            <a:endParaRPr/>
          </a:p>
        </p:txBody>
      </p:sp>
      <p:sp>
        <p:nvSpPr>
          <p:cNvPr id="285" name="Google Shape;285;p47"/>
          <p:cNvSpPr txBox="1"/>
          <p:nvPr>
            <p:ph idx="1" type="body"/>
          </p:nvPr>
        </p:nvSpPr>
        <p:spPr>
          <a:xfrm>
            <a:off x="311700" y="1202525"/>
            <a:ext cx="8520600" cy="33540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pt-BR" sz="1200">
                <a:solidFill>
                  <a:srgbClr val="783F04"/>
                </a:solidFill>
                <a:latin typeface="Courier New"/>
                <a:ea typeface="Courier New"/>
                <a:cs typeface="Courier New"/>
                <a:sym typeface="Courier New"/>
              </a:rPr>
              <a:t>CALL gds.graph.create(</a:t>
            </a:r>
            <a:endParaRPr b="1" sz="1200">
              <a:solidFill>
                <a:srgbClr val="783F04"/>
              </a:solidFill>
              <a:latin typeface="Courier New"/>
              <a:ea typeface="Courier New"/>
              <a:cs typeface="Courier New"/>
              <a:sym typeface="Courier New"/>
            </a:endParaRPr>
          </a:p>
          <a:p>
            <a:pPr indent="0" lvl="0" marL="0" rtl="0" algn="l">
              <a:spcBef>
                <a:spcPts val="1600"/>
              </a:spcBef>
              <a:spcAft>
                <a:spcPts val="0"/>
              </a:spcAft>
              <a:buNone/>
            </a:pPr>
            <a:r>
              <a:rPr b="1" lang="pt-BR" sz="1200">
                <a:solidFill>
                  <a:srgbClr val="783F04"/>
                </a:solidFill>
                <a:latin typeface="Courier New"/>
                <a:ea typeface="Courier New"/>
                <a:cs typeface="Courier New"/>
                <a:sym typeface="Courier New"/>
              </a:rPr>
              <a:t>  'relacaoDieta',</a:t>
            </a:r>
            <a:br>
              <a:rPr b="1" lang="pt-BR" sz="1200">
                <a:solidFill>
                  <a:srgbClr val="783F04"/>
                </a:solidFill>
                <a:latin typeface="Courier New"/>
                <a:ea typeface="Courier New"/>
                <a:cs typeface="Courier New"/>
                <a:sym typeface="Courier New"/>
              </a:rPr>
            </a:br>
            <a:r>
              <a:rPr b="1" lang="pt-BR" sz="1200">
                <a:solidFill>
                  <a:srgbClr val="783F04"/>
                </a:solidFill>
                <a:latin typeface="Courier New"/>
                <a:ea typeface="Courier New"/>
                <a:cs typeface="Courier New"/>
                <a:sym typeface="Courier New"/>
              </a:rPr>
              <a:t>  'Pais',</a:t>
            </a:r>
            <a:br>
              <a:rPr b="1" lang="pt-BR" sz="1200">
                <a:solidFill>
                  <a:srgbClr val="783F04"/>
                </a:solidFill>
                <a:latin typeface="Courier New"/>
                <a:ea typeface="Courier New"/>
                <a:cs typeface="Courier New"/>
                <a:sym typeface="Courier New"/>
              </a:rPr>
            </a:br>
            <a:r>
              <a:rPr b="1" lang="pt-BR" sz="1200">
                <a:solidFill>
                  <a:srgbClr val="783F04"/>
                </a:solidFill>
                <a:latin typeface="Courier New"/>
                <a:ea typeface="Courier New"/>
                <a:cs typeface="Courier New"/>
                <a:sym typeface="Courier New"/>
              </a:rPr>
              <a:t>	{</a:t>
            </a:r>
            <a:br>
              <a:rPr b="1" lang="pt-BR" sz="1200">
                <a:solidFill>
                  <a:srgbClr val="783F04"/>
                </a:solidFill>
                <a:latin typeface="Courier New"/>
                <a:ea typeface="Courier New"/>
                <a:cs typeface="Courier New"/>
                <a:sym typeface="Courier New"/>
              </a:rPr>
            </a:br>
            <a:r>
              <a:rPr b="1" lang="pt-BR" sz="1200">
                <a:solidFill>
                  <a:srgbClr val="783F04"/>
                </a:solidFill>
                <a:latin typeface="Courier New"/>
                <a:ea typeface="Courier New"/>
                <a:cs typeface="Courier New"/>
                <a:sym typeface="Courier New"/>
              </a:rPr>
              <a:t>	semelhante: {</a:t>
            </a:r>
            <a:br>
              <a:rPr b="1" lang="pt-BR" sz="1200">
                <a:solidFill>
                  <a:srgbClr val="783F04"/>
                </a:solidFill>
                <a:latin typeface="Courier New"/>
                <a:ea typeface="Courier New"/>
                <a:cs typeface="Courier New"/>
                <a:sym typeface="Courier New"/>
              </a:rPr>
            </a:br>
            <a:r>
              <a:rPr b="1" lang="pt-BR" sz="1200">
                <a:solidFill>
                  <a:srgbClr val="783F04"/>
                </a:solidFill>
                <a:latin typeface="Courier New"/>
                <a:ea typeface="Courier New"/>
                <a:cs typeface="Courier New"/>
                <a:sym typeface="Courier New"/>
              </a:rPr>
              <a:t>		orientation: 'UNDIRECTED'</a:t>
            </a:r>
            <a:br>
              <a:rPr b="1" lang="pt-BR" sz="1200">
                <a:solidFill>
                  <a:srgbClr val="783F04"/>
                </a:solidFill>
                <a:latin typeface="Courier New"/>
                <a:ea typeface="Courier New"/>
                <a:cs typeface="Courier New"/>
                <a:sym typeface="Courier New"/>
              </a:rPr>
            </a:br>
            <a:r>
              <a:rPr b="1" lang="pt-BR" sz="1200">
                <a:solidFill>
                  <a:srgbClr val="783F04"/>
                </a:solidFill>
                <a:latin typeface="Courier New"/>
                <a:ea typeface="Courier New"/>
                <a:cs typeface="Courier New"/>
                <a:sym typeface="Courier New"/>
              </a:rPr>
              <a:t>	}</a:t>
            </a:r>
            <a:br>
              <a:rPr b="1" lang="pt-BR" sz="1200">
                <a:solidFill>
                  <a:srgbClr val="783F04"/>
                </a:solidFill>
                <a:latin typeface="Courier New"/>
                <a:ea typeface="Courier New"/>
                <a:cs typeface="Courier New"/>
                <a:sym typeface="Courier New"/>
              </a:rPr>
            </a:br>
            <a:r>
              <a:rPr b="1" lang="pt-BR" sz="1200">
                <a:solidFill>
                  <a:srgbClr val="783F04"/>
                </a:solidFill>
                <a:latin typeface="Courier New"/>
                <a:ea typeface="Courier New"/>
                <a:cs typeface="Courier New"/>
                <a:sym typeface="Courier New"/>
              </a:rPr>
              <a:t>			}</a:t>
            </a:r>
            <a:br>
              <a:rPr b="1" lang="pt-BR" sz="1200">
                <a:solidFill>
                  <a:srgbClr val="783F04"/>
                </a:solidFill>
                <a:latin typeface="Courier New"/>
                <a:ea typeface="Courier New"/>
                <a:cs typeface="Courier New"/>
                <a:sym typeface="Courier New"/>
              </a:rPr>
            </a:br>
            <a:r>
              <a:rPr b="1" lang="pt-BR" sz="1200">
                <a:solidFill>
                  <a:srgbClr val="783F04"/>
                </a:solidFill>
                <a:latin typeface="Courier New"/>
                <a:ea typeface="Courier New"/>
                <a:cs typeface="Courier New"/>
                <a:sym typeface="Courier New"/>
              </a:rPr>
              <a:t>)</a:t>
            </a:r>
            <a:endParaRPr b="1" sz="1200">
              <a:solidFill>
                <a:srgbClr val="783F04"/>
              </a:solidFill>
              <a:latin typeface="Courier New"/>
              <a:ea typeface="Courier New"/>
              <a:cs typeface="Courier New"/>
              <a:sym typeface="Courier New"/>
            </a:endParaRPr>
          </a:p>
          <a:p>
            <a:pPr indent="0" lvl="0" marL="0" rtl="0" algn="l">
              <a:spcBef>
                <a:spcPts val="1600"/>
              </a:spcBef>
              <a:spcAft>
                <a:spcPts val="0"/>
              </a:spcAft>
              <a:buNone/>
            </a:pPr>
            <a:r>
              <a:rPr b="1" lang="pt-BR" sz="1200">
                <a:solidFill>
                  <a:srgbClr val="783F04"/>
                </a:solidFill>
                <a:latin typeface="Courier New"/>
                <a:ea typeface="Courier New"/>
                <a:cs typeface="Courier New"/>
                <a:sym typeface="Courier New"/>
              </a:rPr>
              <a:t>CALL gds.louvain.stream('relacaoDieta')</a:t>
            </a:r>
            <a:br>
              <a:rPr b="1" lang="pt-BR" sz="1200">
                <a:solidFill>
                  <a:srgbClr val="783F04"/>
                </a:solidFill>
                <a:latin typeface="Courier New"/>
                <a:ea typeface="Courier New"/>
                <a:cs typeface="Courier New"/>
                <a:sym typeface="Courier New"/>
              </a:rPr>
            </a:br>
            <a:r>
              <a:rPr b="1" lang="pt-BR" sz="1200">
                <a:solidFill>
                  <a:srgbClr val="783F04"/>
                </a:solidFill>
                <a:latin typeface="Courier New"/>
                <a:ea typeface="Courier New"/>
                <a:cs typeface="Courier New"/>
                <a:sym typeface="Courier New"/>
              </a:rPr>
              <a:t>YIELD nodeId, communityId</a:t>
            </a:r>
            <a:br>
              <a:rPr b="1" lang="pt-BR" sz="1200">
                <a:solidFill>
                  <a:srgbClr val="783F04"/>
                </a:solidFill>
                <a:latin typeface="Courier New"/>
                <a:ea typeface="Courier New"/>
                <a:cs typeface="Courier New"/>
                <a:sym typeface="Courier New"/>
              </a:rPr>
            </a:br>
            <a:r>
              <a:rPr b="1" lang="pt-BR" sz="1200">
                <a:solidFill>
                  <a:srgbClr val="783F04"/>
                </a:solidFill>
                <a:latin typeface="Courier New"/>
                <a:ea typeface="Courier New"/>
                <a:cs typeface="Courier New"/>
                <a:sym typeface="Courier New"/>
              </a:rPr>
              <a:t>RETURN gds.util.asNode(nodeId).nome AS name, communityId</a:t>
            </a:r>
            <a:br>
              <a:rPr b="1" lang="pt-BR" sz="1200">
                <a:solidFill>
                  <a:srgbClr val="783F04"/>
                </a:solidFill>
                <a:latin typeface="Courier New"/>
                <a:ea typeface="Courier New"/>
                <a:cs typeface="Courier New"/>
                <a:sym typeface="Courier New"/>
              </a:rPr>
            </a:br>
            <a:r>
              <a:rPr b="1" lang="pt-BR" sz="1200">
                <a:solidFill>
                  <a:srgbClr val="783F04"/>
                </a:solidFill>
                <a:latin typeface="Courier New"/>
                <a:ea typeface="Courier New"/>
                <a:cs typeface="Courier New"/>
                <a:sym typeface="Courier New"/>
              </a:rPr>
              <a:t>ORDER BY communityId ASC</a:t>
            </a:r>
            <a:endParaRPr b="1" sz="1200">
              <a:solidFill>
                <a:srgbClr val="783F04"/>
              </a:solidFill>
              <a:latin typeface="Courier New"/>
              <a:ea typeface="Courier New"/>
              <a:cs typeface="Courier New"/>
              <a:sym typeface="Courier New"/>
            </a:endParaRPr>
          </a:p>
          <a:p>
            <a:pPr indent="0" lvl="0" marL="0" rtl="0" algn="l">
              <a:spcBef>
                <a:spcPts val="1600"/>
              </a:spcBef>
              <a:spcAft>
                <a:spcPts val="1600"/>
              </a:spcAft>
              <a:buNone/>
            </a:pPr>
            <a:r>
              <a:t/>
            </a:r>
            <a:endParaRPr b="1" sz="1600">
              <a:solidFill>
                <a:srgbClr val="783F04"/>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48"/>
          <p:cNvPicPr preferRelativeResize="0"/>
          <p:nvPr/>
        </p:nvPicPr>
        <p:blipFill>
          <a:blip r:embed="rId3">
            <a:alphaModFix/>
          </a:blip>
          <a:stretch>
            <a:fillRect/>
          </a:stretch>
        </p:blipFill>
        <p:spPr>
          <a:xfrm>
            <a:off x="0" y="779013"/>
            <a:ext cx="9144001" cy="4364483"/>
          </a:xfrm>
          <a:prstGeom prst="rect">
            <a:avLst/>
          </a:prstGeom>
          <a:noFill/>
          <a:ln>
            <a:noFill/>
          </a:ln>
        </p:spPr>
      </p:pic>
      <p:sp>
        <p:nvSpPr>
          <p:cNvPr id="291" name="Google Shape;291;p48"/>
          <p:cNvSpPr txBox="1"/>
          <p:nvPr>
            <p:ph type="title"/>
          </p:nvPr>
        </p:nvSpPr>
        <p:spPr>
          <a:xfrm>
            <a:off x="311700" y="140750"/>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t>Resultado</a:t>
            </a:r>
            <a:r>
              <a:rPr lang="pt-BR"/>
              <a:t> no </a:t>
            </a:r>
            <a:r>
              <a:rPr lang="pt-BR"/>
              <a:t>Cytoscape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Outras Análises (IDH x Comunidades Dietas)</a:t>
            </a:r>
            <a:endParaRPr/>
          </a:p>
        </p:txBody>
      </p:sp>
      <p:pic>
        <p:nvPicPr>
          <p:cNvPr id="297" name="Google Shape;297;p49"/>
          <p:cNvPicPr preferRelativeResize="0"/>
          <p:nvPr/>
        </p:nvPicPr>
        <p:blipFill>
          <a:blip r:embed="rId3">
            <a:alphaModFix/>
          </a:blip>
          <a:stretch>
            <a:fillRect/>
          </a:stretch>
        </p:blipFill>
        <p:spPr>
          <a:xfrm>
            <a:off x="152400" y="1299625"/>
            <a:ext cx="8839200" cy="301085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Outras Análises </a:t>
            </a:r>
            <a:r>
              <a:rPr lang="pt-BR"/>
              <a:t>(IDH x Comunidades Dietas)</a:t>
            </a:r>
            <a:endParaRPr/>
          </a:p>
        </p:txBody>
      </p:sp>
      <p:pic>
        <p:nvPicPr>
          <p:cNvPr id="303" name="Google Shape;303;p50"/>
          <p:cNvPicPr preferRelativeResize="0"/>
          <p:nvPr/>
        </p:nvPicPr>
        <p:blipFill>
          <a:blip r:embed="rId3">
            <a:alphaModFix/>
          </a:blip>
          <a:stretch>
            <a:fillRect/>
          </a:stretch>
        </p:blipFill>
        <p:spPr>
          <a:xfrm>
            <a:off x="692200" y="1312774"/>
            <a:ext cx="7759599" cy="3124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Outras Análises </a:t>
            </a:r>
            <a:r>
              <a:rPr lang="pt-BR"/>
              <a:t>(IDH x Comunidades Dietas)</a:t>
            </a:r>
            <a:endParaRPr/>
          </a:p>
        </p:txBody>
      </p:sp>
      <p:pic>
        <p:nvPicPr>
          <p:cNvPr id="309" name="Google Shape;309;p51"/>
          <p:cNvPicPr preferRelativeResize="0"/>
          <p:nvPr/>
        </p:nvPicPr>
        <p:blipFill>
          <a:blip r:embed="rId3">
            <a:alphaModFix/>
          </a:blip>
          <a:stretch>
            <a:fillRect/>
          </a:stretch>
        </p:blipFill>
        <p:spPr>
          <a:xfrm>
            <a:off x="572213" y="1147225"/>
            <a:ext cx="7999568" cy="36914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1710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Artigos da internet tratando sobre o assunto</a:t>
            </a:r>
            <a:endParaRPr/>
          </a:p>
        </p:txBody>
      </p:sp>
      <p:pic>
        <p:nvPicPr>
          <p:cNvPr id="81" name="Google Shape;81;p16"/>
          <p:cNvPicPr preferRelativeResize="0"/>
          <p:nvPr/>
        </p:nvPicPr>
        <p:blipFill>
          <a:blip r:embed="rId3">
            <a:alphaModFix/>
          </a:blip>
          <a:stretch>
            <a:fillRect/>
          </a:stretch>
        </p:blipFill>
        <p:spPr>
          <a:xfrm>
            <a:off x="3381300" y="1147225"/>
            <a:ext cx="3870777" cy="1856656"/>
          </a:xfrm>
          <a:prstGeom prst="rect">
            <a:avLst/>
          </a:prstGeom>
          <a:noFill/>
          <a:ln>
            <a:noFill/>
          </a:ln>
        </p:spPr>
      </p:pic>
      <p:pic>
        <p:nvPicPr>
          <p:cNvPr id="82" name="Google Shape;82;p16"/>
          <p:cNvPicPr preferRelativeResize="0"/>
          <p:nvPr/>
        </p:nvPicPr>
        <p:blipFill>
          <a:blip r:embed="rId4">
            <a:alphaModFix/>
          </a:blip>
          <a:stretch>
            <a:fillRect/>
          </a:stretch>
        </p:blipFill>
        <p:spPr>
          <a:xfrm>
            <a:off x="0" y="1147225"/>
            <a:ext cx="3870777" cy="1856649"/>
          </a:xfrm>
          <a:prstGeom prst="rect">
            <a:avLst/>
          </a:prstGeom>
          <a:noFill/>
          <a:ln>
            <a:noFill/>
          </a:ln>
        </p:spPr>
      </p:pic>
      <p:pic>
        <p:nvPicPr>
          <p:cNvPr id="83" name="Google Shape;83;p16"/>
          <p:cNvPicPr preferRelativeResize="0"/>
          <p:nvPr/>
        </p:nvPicPr>
        <p:blipFill>
          <a:blip r:embed="rId5">
            <a:alphaModFix/>
          </a:blip>
          <a:stretch>
            <a:fillRect/>
          </a:stretch>
        </p:blipFill>
        <p:spPr>
          <a:xfrm>
            <a:off x="0" y="2992950"/>
            <a:ext cx="3870777" cy="1856649"/>
          </a:xfrm>
          <a:prstGeom prst="rect">
            <a:avLst/>
          </a:prstGeom>
          <a:noFill/>
          <a:ln>
            <a:noFill/>
          </a:ln>
        </p:spPr>
      </p:pic>
      <p:pic>
        <p:nvPicPr>
          <p:cNvPr id="84" name="Google Shape;84;p16"/>
          <p:cNvPicPr preferRelativeResize="0"/>
          <p:nvPr/>
        </p:nvPicPr>
        <p:blipFill rotWithShape="1">
          <a:blip r:embed="rId6">
            <a:alphaModFix/>
          </a:blip>
          <a:srcRect b="0" l="-1084" r="32890" t="0"/>
          <a:stretch/>
        </p:blipFill>
        <p:spPr>
          <a:xfrm>
            <a:off x="6535351" y="1158150"/>
            <a:ext cx="2608654" cy="1834799"/>
          </a:xfrm>
          <a:prstGeom prst="rect">
            <a:avLst/>
          </a:prstGeom>
          <a:noFill/>
          <a:ln>
            <a:noFill/>
          </a:ln>
        </p:spPr>
      </p:pic>
      <p:pic>
        <p:nvPicPr>
          <p:cNvPr id="85" name="Google Shape;85;p16"/>
          <p:cNvPicPr preferRelativeResize="0"/>
          <p:nvPr/>
        </p:nvPicPr>
        <p:blipFill>
          <a:blip r:embed="rId7">
            <a:alphaModFix/>
          </a:blip>
          <a:stretch>
            <a:fillRect/>
          </a:stretch>
        </p:blipFill>
        <p:spPr>
          <a:xfrm>
            <a:off x="2659375" y="3003875"/>
            <a:ext cx="4201165" cy="2015126"/>
          </a:xfrm>
          <a:prstGeom prst="rect">
            <a:avLst/>
          </a:prstGeom>
          <a:noFill/>
          <a:ln>
            <a:noFill/>
          </a:ln>
        </p:spPr>
      </p:pic>
      <p:pic>
        <p:nvPicPr>
          <p:cNvPr id="86" name="Google Shape;86;p16"/>
          <p:cNvPicPr preferRelativeResize="0"/>
          <p:nvPr/>
        </p:nvPicPr>
        <p:blipFill rotWithShape="1">
          <a:blip r:embed="rId8">
            <a:alphaModFix/>
          </a:blip>
          <a:srcRect b="0" l="0" r="0" t="0"/>
          <a:stretch/>
        </p:blipFill>
        <p:spPr>
          <a:xfrm>
            <a:off x="6126600" y="2946100"/>
            <a:ext cx="3017398" cy="2072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Outras Análises </a:t>
            </a:r>
            <a:r>
              <a:rPr lang="pt-BR"/>
              <a:t>(IDH x Comunidades Dietas)</a:t>
            </a:r>
            <a:endParaRPr/>
          </a:p>
        </p:txBody>
      </p:sp>
      <p:pic>
        <p:nvPicPr>
          <p:cNvPr id="315" name="Google Shape;315;p52"/>
          <p:cNvPicPr preferRelativeResize="0"/>
          <p:nvPr/>
        </p:nvPicPr>
        <p:blipFill>
          <a:blip r:embed="rId3">
            <a:alphaModFix/>
          </a:blip>
          <a:stretch>
            <a:fillRect/>
          </a:stretch>
        </p:blipFill>
        <p:spPr>
          <a:xfrm>
            <a:off x="152400" y="1693100"/>
            <a:ext cx="8839200" cy="195306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Outras Análises (IDH x Und. Tratamento) </a:t>
            </a:r>
            <a:endParaRPr/>
          </a:p>
        </p:txBody>
      </p:sp>
      <p:pic>
        <p:nvPicPr>
          <p:cNvPr id="321" name="Google Shape;321;p53"/>
          <p:cNvPicPr preferRelativeResize="0"/>
          <p:nvPr/>
        </p:nvPicPr>
        <p:blipFill>
          <a:blip r:embed="rId3">
            <a:alphaModFix/>
          </a:blip>
          <a:stretch>
            <a:fillRect/>
          </a:stretch>
        </p:blipFill>
        <p:spPr>
          <a:xfrm>
            <a:off x="152400" y="1299625"/>
            <a:ext cx="8839201" cy="290050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Outras Análises </a:t>
            </a:r>
            <a:r>
              <a:rPr lang="pt-BR"/>
              <a:t>(IDH x Und. Tratamento) </a:t>
            </a:r>
            <a:endParaRPr/>
          </a:p>
        </p:txBody>
      </p:sp>
      <p:pic>
        <p:nvPicPr>
          <p:cNvPr id="327" name="Google Shape;327;p54"/>
          <p:cNvPicPr preferRelativeResize="0"/>
          <p:nvPr/>
        </p:nvPicPr>
        <p:blipFill>
          <a:blip r:embed="rId3">
            <a:alphaModFix/>
          </a:blip>
          <a:stretch>
            <a:fillRect/>
          </a:stretch>
        </p:blipFill>
        <p:spPr>
          <a:xfrm>
            <a:off x="152400" y="1810063"/>
            <a:ext cx="8839201" cy="152337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Outras Análises </a:t>
            </a:r>
            <a:r>
              <a:rPr lang="pt-BR"/>
              <a:t>(Comunidade Dietas x Depressão)</a:t>
            </a:r>
            <a:endParaRPr/>
          </a:p>
        </p:txBody>
      </p:sp>
      <p:pic>
        <p:nvPicPr>
          <p:cNvPr id="333" name="Google Shape;333;p55"/>
          <p:cNvPicPr preferRelativeResize="0"/>
          <p:nvPr/>
        </p:nvPicPr>
        <p:blipFill>
          <a:blip r:embed="rId3">
            <a:alphaModFix/>
          </a:blip>
          <a:stretch>
            <a:fillRect/>
          </a:stretch>
        </p:blipFill>
        <p:spPr>
          <a:xfrm>
            <a:off x="311700" y="1618526"/>
            <a:ext cx="8520600" cy="2984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Outras Análises (Comunidade Dietas x Depressão)</a:t>
            </a:r>
            <a:endParaRPr/>
          </a:p>
        </p:txBody>
      </p:sp>
      <p:pic>
        <p:nvPicPr>
          <p:cNvPr id="339" name="Google Shape;339;p56"/>
          <p:cNvPicPr preferRelativeResize="0"/>
          <p:nvPr/>
        </p:nvPicPr>
        <p:blipFill>
          <a:blip r:embed="rId3">
            <a:alphaModFix/>
          </a:blip>
          <a:stretch>
            <a:fillRect/>
          </a:stretch>
        </p:blipFill>
        <p:spPr>
          <a:xfrm>
            <a:off x="0" y="1573704"/>
            <a:ext cx="9144000" cy="199609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Conclusão</a:t>
            </a:r>
            <a:endParaRPr/>
          </a:p>
        </p:txBody>
      </p:sp>
      <p:sp>
        <p:nvSpPr>
          <p:cNvPr id="345" name="Google Shape;345;p5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Não dá para se afirmar que existe uma relação de causa-efeito (precisaria de análises mais profundas, com métodos mais complexos de Ciência de Dados)</a:t>
            </a:r>
            <a:endParaRPr/>
          </a:p>
          <a:p>
            <a:pPr indent="0" lvl="0" marL="0" rtl="0" algn="l">
              <a:spcBef>
                <a:spcPts val="1600"/>
              </a:spcBef>
              <a:spcAft>
                <a:spcPts val="1600"/>
              </a:spcAft>
              <a:buNone/>
            </a:pPr>
            <a:r>
              <a:rPr lang="pt-BR"/>
              <a:t>Mas grande parte dos dados apresentam relações Diretas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Bancos de dados Saúde mental</a:t>
            </a:r>
            <a:endParaRPr/>
          </a:p>
        </p:txBody>
      </p:sp>
      <p:sp>
        <p:nvSpPr>
          <p:cNvPr id="351" name="Google Shape;351;p58"/>
          <p:cNvSpPr txBox="1"/>
          <p:nvPr>
            <p:ph idx="1" type="body"/>
          </p:nvPr>
        </p:nvSpPr>
        <p:spPr>
          <a:xfrm>
            <a:off x="311700" y="1225225"/>
            <a:ext cx="8520600" cy="3736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pt-BR" sz="1500"/>
              <a:t>Instalações para tratamento de problemas mentais por país: (JSON) </a:t>
            </a:r>
            <a:r>
              <a:rPr lang="pt-BR" sz="1500" u="sng">
                <a:solidFill>
                  <a:schemeClr val="hlink"/>
                </a:solidFill>
                <a:hlinkClick r:id="rId3"/>
              </a:rPr>
              <a:t>https://apps.who.int/gho/data/node.main.MHFAC</a:t>
            </a:r>
            <a:br>
              <a:rPr lang="pt-BR" sz="1500"/>
            </a:br>
            <a:endParaRPr sz="1500"/>
          </a:p>
          <a:p>
            <a:pPr indent="-323850" lvl="0" marL="457200" rtl="0" algn="l">
              <a:spcBef>
                <a:spcPts val="0"/>
              </a:spcBef>
              <a:spcAft>
                <a:spcPts val="0"/>
              </a:spcAft>
              <a:buSzPts val="1500"/>
              <a:buChar char="-"/>
            </a:pPr>
            <a:r>
              <a:rPr lang="pt-BR" sz="1500"/>
              <a:t>Transtornos mentais por país (CSV) : </a:t>
            </a:r>
            <a:r>
              <a:rPr lang="pt-BR" sz="1500" u="sng">
                <a:solidFill>
                  <a:schemeClr val="hlink"/>
                </a:solidFill>
                <a:hlinkClick r:id="rId4"/>
              </a:rPr>
              <a:t>https://ourworldindata.org/mental-health</a:t>
            </a:r>
            <a:br>
              <a:rPr lang="pt-BR" sz="1500"/>
            </a:br>
            <a:endParaRPr sz="1500"/>
          </a:p>
          <a:p>
            <a:pPr indent="-323850" lvl="0" marL="457200" rtl="0" algn="l">
              <a:spcBef>
                <a:spcPts val="0"/>
              </a:spcBef>
              <a:spcAft>
                <a:spcPts val="0"/>
              </a:spcAft>
              <a:buSzPts val="1500"/>
              <a:buChar char="-"/>
            </a:pPr>
            <a:r>
              <a:rPr lang="pt-BR" sz="1500"/>
              <a:t>Dados sobre Suicídio e níveis de felicidade por país (CSV): </a:t>
            </a:r>
            <a:r>
              <a:rPr lang="pt-BR" sz="1500" u="sng">
                <a:solidFill>
                  <a:schemeClr val="hlink"/>
                </a:solidFill>
                <a:hlinkClick r:id="rId5"/>
              </a:rPr>
              <a:t>https://www.kaggle.com/rblcoder/mental-health-happiness-economics-human-freedom/notebook</a:t>
            </a:r>
            <a:br>
              <a:rPr lang="pt-BR" sz="1500"/>
            </a:br>
            <a:endParaRPr sz="1500"/>
          </a:p>
          <a:p>
            <a:pPr indent="0" lvl="0" marL="457200" rtl="0" algn="l">
              <a:spcBef>
                <a:spcPts val="1600"/>
              </a:spcBef>
              <a:spcAft>
                <a:spcPts val="1600"/>
              </a:spcAft>
              <a:buNone/>
            </a:pPr>
            <a:r>
              <a:t/>
            </a:r>
            <a:endParaRPr sz="15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Bancos de dados Nutrição/Alimentação </a:t>
            </a:r>
            <a:endParaRPr/>
          </a:p>
        </p:txBody>
      </p:sp>
      <p:sp>
        <p:nvSpPr>
          <p:cNvPr id="357" name="Google Shape;357;p59"/>
          <p:cNvSpPr txBox="1"/>
          <p:nvPr>
            <p:ph idx="1" type="body"/>
          </p:nvPr>
        </p:nvSpPr>
        <p:spPr>
          <a:xfrm>
            <a:off x="311700" y="1225225"/>
            <a:ext cx="8520600" cy="3736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pt-BR" sz="1500"/>
              <a:t>Dados de obesidade, subnutrição entre outros (CSV) </a:t>
            </a:r>
            <a:r>
              <a:rPr lang="pt-BR" sz="1500" u="sng">
                <a:solidFill>
                  <a:schemeClr val="hlink"/>
                </a:solidFill>
                <a:hlinkClick r:id="rId3"/>
              </a:rPr>
              <a:t>https://data.unicef.org/dv_index/ </a:t>
            </a:r>
            <a:r>
              <a:rPr lang="pt-BR" sz="1500"/>
              <a:t> e </a:t>
            </a:r>
            <a:r>
              <a:rPr lang="pt-BR" sz="1500" u="sng">
                <a:solidFill>
                  <a:schemeClr val="hlink"/>
                </a:solidFill>
                <a:hlinkClick r:id="rId4"/>
              </a:rPr>
              <a:t>https://www.who.int/data/nutrition/nlis/data-search </a:t>
            </a:r>
            <a:br>
              <a:rPr lang="pt-BR" sz="1500"/>
            </a:br>
            <a:endParaRPr sz="1500"/>
          </a:p>
          <a:p>
            <a:pPr indent="-323850" lvl="0" marL="457200" rtl="0" algn="l">
              <a:spcBef>
                <a:spcPts val="0"/>
              </a:spcBef>
              <a:spcAft>
                <a:spcPts val="0"/>
              </a:spcAft>
              <a:buSzPts val="1500"/>
              <a:buChar char="-"/>
            </a:pPr>
            <a:r>
              <a:rPr lang="pt-BR" sz="1500"/>
              <a:t>Dados de dieta (especifica tipos de alimento) por país (CSV) : </a:t>
            </a:r>
            <a:r>
              <a:rPr lang="pt-BR" sz="1500" u="sng">
                <a:solidFill>
                  <a:schemeClr val="hlink"/>
                </a:solidFill>
                <a:hlinkClick r:id="rId5"/>
              </a:rPr>
              <a:t>https://www.globaldietarydatabase.org/gdd-2015-beta-version</a:t>
            </a:r>
            <a:br>
              <a:rPr lang="pt-BR" sz="1500"/>
            </a:br>
            <a:br>
              <a:rPr lang="pt-BR" sz="1500"/>
            </a:br>
            <a:endParaRPr sz="15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Bancos de dados Outros</a:t>
            </a:r>
            <a:endParaRPr/>
          </a:p>
        </p:txBody>
      </p:sp>
      <p:sp>
        <p:nvSpPr>
          <p:cNvPr id="363" name="Google Shape;363;p60"/>
          <p:cNvSpPr txBox="1"/>
          <p:nvPr>
            <p:ph idx="1" type="body"/>
          </p:nvPr>
        </p:nvSpPr>
        <p:spPr>
          <a:xfrm>
            <a:off x="311700" y="1225225"/>
            <a:ext cx="8520600" cy="3736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pt-BR" sz="1500"/>
              <a:t>Dados diversos relacionados à saúde, além de dados sobre índices de suicídio e de obesidade (CSV): </a:t>
            </a:r>
            <a:r>
              <a:rPr lang="pt-BR" sz="1500" u="sng">
                <a:solidFill>
                  <a:schemeClr val="hlink"/>
                </a:solidFill>
                <a:hlinkClick r:id="rId3"/>
              </a:rPr>
              <a:t>https://data.oecd.org/searchresults/?q=mental+health</a:t>
            </a:r>
            <a:endParaRPr sz="1500"/>
          </a:p>
          <a:p>
            <a:pPr indent="-323850" lvl="0" marL="457200" rtl="0" algn="l">
              <a:spcBef>
                <a:spcPts val="1600"/>
              </a:spcBef>
              <a:spcAft>
                <a:spcPts val="0"/>
              </a:spcAft>
              <a:buSzPts val="1500"/>
              <a:buChar char="-"/>
            </a:pPr>
            <a:r>
              <a:rPr lang="pt-BR" sz="1500"/>
              <a:t>Dados geográficos gerais de países (JSON): </a:t>
            </a:r>
            <a:r>
              <a:rPr lang="pt-BR" sz="1500" u="sng">
                <a:solidFill>
                  <a:schemeClr val="hlink"/>
                </a:solidFill>
                <a:hlinkClick r:id="rId4"/>
              </a:rPr>
              <a:t>https://data.world/badosa/uneces-country-overview</a:t>
            </a:r>
            <a:br>
              <a:rPr lang="pt-BR" sz="1500"/>
            </a:br>
            <a:endParaRPr sz="1500"/>
          </a:p>
          <a:p>
            <a:pPr indent="-323850" lvl="0" marL="457200" rtl="0" algn="l">
              <a:spcBef>
                <a:spcPts val="0"/>
              </a:spcBef>
              <a:spcAft>
                <a:spcPts val="0"/>
              </a:spcAft>
              <a:buSzPts val="1500"/>
              <a:buChar char="-"/>
            </a:pPr>
            <a:r>
              <a:rPr lang="pt-BR" sz="1500"/>
              <a:t>Dados gerais de países (grafo): </a:t>
            </a:r>
            <a:r>
              <a:rPr lang="pt-BR" sz="1500" u="sng">
                <a:solidFill>
                  <a:schemeClr val="hlink"/>
                </a:solidFill>
                <a:hlinkClick r:id="rId5"/>
              </a:rPr>
              <a:t>https://wiki.dbpedia.org/</a:t>
            </a:r>
            <a:br>
              <a:rPr lang="pt-BR" sz="1500"/>
            </a:br>
            <a:endParaRPr sz="1500"/>
          </a:p>
          <a:p>
            <a:pPr indent="0" lvl="0" marL="457200" rtl="0" algn="l">
              <a:spcBef>
                <a:spcPts val="1600"/>
              </a:spcBef>
              <a:spcAft>
                <a:spcPts val="0"/>
              </a:spcAft>
              <a:buNone/>
            </a:pPr>
            <a:br>
              <a:rPr lang="pt-BR" sz="1500"/>
            </a:br>
            <a:endParaRPr sz="1500"/>
          </a:p>
          <a:p>
            <a:pPr indent="0" lvl="0" marL="457200" rtl="0" algn="l">
              <a:spcBef>
                <a:spcPts val="1600"/>
              </a:spcBef>
              <a:spcAft>
                <a:spcPts val="1600"/>
              </a:spcAft>
              <a:buNone/>
            </a:pPr>
            <a:r>
              <a:t/>
            </a:r>
            <a:endParaRPr sz="15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Gratos pela atenção!</a:t>
            </a:r>
            <a:endParaRPr/>
          </a:p>
        </p:txBody>
      </p:sp>
      <p:sp>
        <p:nvSpPr>
          <p:cNvPr id="369" name="Google Shape;369;p6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SzPts val="2200"/>
              <a:buFont typeface="Economica"/>
              <a:buChar char="●"/>
            </a:pPr>
            <a:r>
              <a:rPr lang="pt-BR" sz="2200">
                <a:latin typeface="Economica"/>
                <a:ea typeface="Economica"/>
                <a:cs typeface="Economica"/>
                <a:sym typeface="Economica"/>
              </a:rPr>
              <a:t>André Luis Romão Gouvêa	- a213037@dac.unicamp.br</a:t>
            </a:r>
            <a:endParaRPr sz="2200">
              <a:latin typeface="Economica"/>
              <a:ea typeface="Economica"/>
              <a:cs typeface="Economica"/>
              <a:sym typeface="Economica"/>
            </a:endParaRPr>
          </a:p>
          <a:p>
            <a:pPr indent="-368300" lvl="0" marL="457200" rtl="0" algn="l">
              <a:lnSpc>
                <a:spcPct val="100000"/>
              </a:lnSpc>
              <a:spcBef>
                <a:spcPts val="0"/>
              </a:spcBef>
              <a:spcAft>
                <a:spcPts val="0"/>
              </a:spcAft>
              <a:buSzPts val="2200"/>
              <a:buFont typeface="Economica"/>
              <a:buChar char="●"/>
            </a:pPr>
            <a:r>
              <a:rPr lang="pt-BR" sz="2200">
                <a:latin typeface="Economica"/>
                <a:ea typeface="Economica"/>
                <a:cs typeface="Economica"/>
                <a:sym typeface="Economica"/>
              </a:rPr>
              <a:t>Lucas B. A. Farias		- l220650@dac.unicamp.br</a:t>
            </a:r>
            <a:endParaRPr sz="2200">
              <a:latin typeface="Economica"/>
              <a:ea typeface="Economica"/>
              <a:cs typeface="Economica"/>
              <a:sym typeface="Economica"/>
            </a:endParaRPr>
          </a:p>
          <a:p>
            <a:pPr indent="-368300" lvl="0" marL="457200" rtl="0" algn="l">
              <a:lnSpc>
                <a:spcPct val="100000"/>
              </a:lnSpc>
              <a:spcBef>
                <a:spcPts val="0"/>
              </a:spcBef>
              <a:spcAft>
                <a:spcPts val="0"/>
              </a:spcAft>
              <a:buSzPts val="2200"/>
              <a:buFont typeface="Economica"/>
              <a:buChar char="●"/>
            </a:pPr>
            <a:r>
              <a:rPr lang="pt-BR" sz="2200">
                <a:latin typeface="Economica"/>
                <a:ea typeface="Economica"/>
                <a:cs typeface="Economica"/>
                <a:sym typeface="Economica"/>
              </a:rPr>
              <a:t>René F. Jallais			- r224070@dac.unicamp.br</a:t>
            </a:r>
            <a:endParaRPr sz="2200">
              <a:latin typeface="Economica"/>
              <a:ea typeface="Economica"/>
              <a:cs typeface="Economica"/>
              <a:sym typeface="Economica"/>
            </a:endParaRPr>
          </a:p>
          <a:p>
            <a:pPr indent="0" lvl="0" marL="0" rtl="0" algn="l">
              <a:lnSpc>
                <a:spcPct val="100000"/>
              </a:lnSpc>
              <a:spcBef>
                <a:spcPts val="0"/>
              </a:spcBef>
              <a:spcAft>
                <a:spcPts val="0"/>
              </a:spcAft>
              <a:buNone/>
            </a:pPr>
            <a:r>
              <a:t/>
            </a:r>
            <a:endParaRPr sz="2200">
              <a:latin typeface="Economica"/>
              <a:ea typeface="Economica"/>
              <a:cs typeface="Economica"/>
              <a:sym typeface="Economica"/>
            </a:endParaRPr>
          </a:p>
          <a:p>
            <a:pPr indent="0" lvl="0" marL="0" rtl="0" algn="l">
              <a:lnSpc>
                <a:spcPct val="100000"/>
              </a:lnSpc>
              <a:spcBef>
                <a:spcPts val="0"/>
              </a:spcBef>
              <a:spcAft>
                <a:spcPts val="0"/>
              </a:spcAft>
              <a:buNone/>
            </a:pPr>
            <a:r>
              <a:t/>
            </a:r>
            <a:endParaRPr sz="2200">
              <a:latin typeface="Economica"/>
              <a:ea typeface="Economica"/>
              <a:cs typeface="Economica"/>
              <a:sym typeface="Economica"/>
            </a:endParaRPr>
          </a:p>
          <a:p>
            <a:pPr indent="0" lvl="0" marL="0" rtl="0" algn="l">
              <a:lnSpc>
                <a:spcPct val="100000"/>
              </a:lnSpc>
              <a:spcBef>
                <a:spcPts val="0"/>
              </a:spcBef>
              <a:spcAft>
                <a:spcPts val="0"/>
              </a:spcAft>
              <a:buNone/>
            </a:pPr>
            <a:r>
              <a:t/>
            </a:r>
            <a:endParaRPr sz="2200">
              <a:latin typeface="Economica"/>
              <a:ea typeface="Economica"/>
              <a:cs typeface="Economica"/>
              <a:sym typeface="Economica"/>
            </a:endParaRPr>
          </a:p>
          <a:p>
            <a:pPr indent="-368300" lvl="0" marL="457200" rtl="0" algn="l">
              <a:lnSpc>
                <a:spcPct val="100000"/>
              </a:lnSpc>
              <a:spcBef>
                <a:spcPts val="0"/>
              </a:spcBef>
              <a:spcAft>
                <a:spcPts val="0"/>
              </a:spcAft>
              <a:buSzPts val="2200"/>
              <a:buFont typeface="Economica"/>
              <a:buChar char="●"/>
            </a:pPr>
            <a:r>
              <a:rPr lang="pt-BR" sz="2200">
                <a:latin typeface="Economica"/>
                <a:ea typeface="Economica"/>
                <a:cs typeface="Economica"/>
                <a:sym typeface="Economica"/>
              </a:rPr>
              <a:t>Projeto no GitHub: https://github.com/IucasF/Centro-de-Pesquisas-Asdrubal</a:t>
            </a:r>
            <a:endParaRPr sz="2200">
              <a:latin typeface="Economica"/>
              <a:ea typeface="Economica"/>
              <a:cs typeface="Economica"/>
              <a:sym typeface="Economic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2156100"/>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sz="6400"/>
              <a:t>Modelagem Conceitual</a:t>
            </a:r>
            <a:endParaRPr sz="6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8"/>
          <p:cNvPicPr preferRelativeResize="0"/>
          <p:nvPr/>
        </p:nvPicPr>
        <p:blipFill>
          <a:blip r:embed="rId3">
            <a:alphaModFix/>
          </a:blip>
          <a:stretch>
            <a:fillRect/>
          </a:stretch>
        </p:blipFill>
        <p:spPr>
          <a:xfrm>
            <a:off x="727335" y="0"/>
            <a:ext cx="7689329"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Arquivos</a:t>
            </a:r>
            <a:r>
              <a:rPr lang="pt-BR"/>
              <a:t> com dados utilizados</a:t>
            </a:r>
            <a:endParaRPr/>
          </a:p>
        </p:txBody>
      </p:sp>
      <p:sp>
        <p:nvSpPr>
          <p:cNvPr id="102" name="Google Shape;102;p19"/>
          <p:cNvSpPr txBox="1"/>
          <p:nvPr>
            <p:ph idx="1" type="body"/>
          </p:nvPr>
        </p:nvSpPr>
        <p:spPr>
          <a:xfrm>
            <a:off x="311700" y="1225225"/>
            <a:ext cx="8520600" cy="3736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br>
              <a:rPr lang="pt-BR" sz="1500"/>
            </a:br>
            <a:endParaRPr sz="1500"/>
          </a:p>
          <a:p>
            <a:pPr indent="0" lvl="0" marL="457200" rtl="0" algn="l">
              <a:spcBef>
                <a:spcPts val="1600"/>
              </a:spcBef>
              <a:spcAft>
                <a:spcPts val="1600"/>
              </a:spcAft>
              <a:buNone/>
            </a:pPr>
            <a:r>
              <a:t/>
            </a:r>
            <a:endParaRPr sz="1500"/>
          </a:p>
        </p:txBody>
      </p:sp>
      <p:pic>
        <p:nvPicPr>
          <p:cNvPr id="103" name="Google Shape;103;p19"/>
          <p:cNvPicPr preferRelativeResize="0"/>
          <p:nvPr/>
        </p:nvPicPr>
        <p:blipFill>
          <a:blip r:embed="rId3">
            <a:alphaModFix/>
          </a:blip>
          <a:stretch>
            <a:fillRect/>
          </a:stretch>
        </p:blipFill>
        <p:spPr>
          <a:xfrm>
            <a:off x="2591112" y="1225225"/>
            <a:ext cx="3961775" cy="3121400"/>
          </a:xfrm>
          <a:prstGeom prst="rect">
            <a:avLst/>
          </a:prstGeom>
          <a:noFill/>
          <a:ln>
            <a:noFill/>
          </a:ln>
        </p:spPr>
      </p:pic>
      <p:sp>
        <p:nvSpPr>
          <p:cNvPr id="104" name="Google Shape;104;p19"/>
          <p:cNvSpPr txBox="1"/>
          <p:nvPr/>
        </p:nvSpPr>
        <p:spPr>
          <a:xfrm>
            <a:off x="2284800" y="4501850"/>
            <a:ext cx="4574400" cy="32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latin typeface="Open Sans"/>
                <a:ea typeface="Open Sans"/>
                <a:cs typeface="Open Sans"/>
                <a:sym typeface="Open Sans"/>
              </a:rPr>
              <a:t>Arquivos .csv disponíveis no repositório do GitHub</a:t>
            </a:r>
            <a:endParaRPr>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0"/>
          <p:cNvPicPr preferRelativeResize="0"/>
          <p:nvPr/>
        </p:nvPicPr>
        <p:blipFill>
          <a:blip r:embed="rId3">
            <a:alphaModFix/>
          </a:blip>
          <a:stretch>
            <a:fillRect/>
          </a:stretch>
        </p:blipFill>
        <p:spPr>
          <a:xfrm>
            <a:off x="686751" y="1147225"/>
            <a:ext cx="7770500" cy="3751275"/>
          </a:xfrm>
          <a:prstGeom prst="rect">
            <a:avLst/>
          </a:prstGeom>
          <a:noFill/>
          <a:ln>
            <a:noFill/>
          </a:ln>
        </p:spPr>
      </p:pic>
      <p:sp>
        <p:nvSpPr>
          <p:cNvPr id="110" name="Google Shape;110;p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Setup Inicial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Relacionamento entre tabelas</a:t>
            </a:r>
            <a:endParaRPr/>
          </a:p>
        </p:txBody>
      </p:sp>
      <p:pic>
        <p:nvPicPr>
          <p:cNvPr id="116" name="Google Shape;116;p21"/>
          <p:cNvPicPr preferRelativeResize="0"/>
          <p:nvPr/>
        </p:nvPicPr>
        <p:blipFill>
          <a:blip r:embed="rId3">
            <a:alphaModFix/>
          </a:blip>
          <a:stretch>
            <a:fillRect/>
          </a:stretch>
        </p:blipFill>
        <p:spPr>
          <a:xfrm>
            <a:off x="86762" y="1506850"/>
            <a:ext cx="8970475" cy="2129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